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sldIdLst>
    <p:sldId id="256" r:id="rId2"/>
    <p:sldId id="257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72" r:id="rId18"/>
    <p:sldId id="293" r:id="rId19"/>
    <p:sldId id="267" r:id="rId20"/>
    <p:sldId id="273" r:id="rId21"/>
    <p:sldId id="268" r:id="rId22"/>
    <p:sldId id="269" r:id="rId23"/>
    <p:sldId id="270" r:id="rId24"/>
    <p:sldId id="265" r:id="rId25"/>
    <p:sldId id="266" r:id="rId26"/>
    <p:sldId id="275" r:id="rId27"/>
    <p:sldId id="280" r:id="rId28"/>
    <p:sldId id="276" r:id="rId29"/>
    <p:sldId id="277" r:id="rId30"/>
    <p:sldId id="281" r:id="rId31"/>
    <p:sldId id="278" r:id="rId32"/>
    <p:sldId id="282" r:id="rId33"/>
    <p:sldId id="279" r:id="rId34"/>
    <p:sldId id="294" r:id="rId35"/>
    <p:sldId id="295" r:id="rId36"/>
    <p:sldId id="274" r:id="rId37"/>
    <p:sldId id="283" r:id="rId38"/>
    <p:sldId id="284" r:id="rId39"/>
    <p:sldId id="285" r:id="rId40"/>
    <p:sldId id="296" r:id="rId41"/>
    <p:sldId id="297" r:id="rId42"/>
  </p:sldIdLst>
  <p:sldSz cx="9144000" cy="6858000" type="screen4x3"/>
  <p:notesSz cx="68580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87" autoAdjust="0"/>
    <p:restoredTop sz="94660"/>
  </p:normalViewPr>
  <p:slideViewPr>
    <p:cSldViewPr>
      <p:cViewPr varScale="1">
        <p:scale>
          <a:sx n="89" d="100"/>
          <a:sy n="89" d="100"/>
        </p:scale>
        <p:origin x="-7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BCEE4-7A35-451E-8F58-53A21B917028}" type="datetimeFigureOut">
              <a:rPr kumimoji="1" lang="ja-JP" altLang="en-US" smtClean="0"/>
              <a:pPr/>
              <a:t>2013/12/9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2B81D-E44E-4F06-B049-7404615FC29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520731"/>
            <a:ext cx="9144000" cy="3435579"/>
          </a:xfrm>
          <a:custGeom>
            <a:avLst/>
            <a:gdLst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19794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7466" y="25350"/>
                  <a:pt x="0" y="1979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02920" y="2775745"/>
            <a:ext cx="82296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00064" y="1559720"/>
            <a:ext cx="51054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ja-JP" altLang="en-US" smtClean="0"/>
              <a:t>マスタ サブタイトルの書式設定</a:t>
            </a:r>
            <a:endParaRPr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2988-A60B-4077-BD3B-FBBF7CB7BE1F}" type="datetime1">
              <a:rPr kumimoji="1" lang="ja-JP" altLang="en-US" smtClean="0"/>
              <a:pPr/>
              <a:t>2013/12/9</a:t>
            </a:fld>
            <a:endParaRPr kumimoji="1" lang="ja-JP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FA544-FA40-4F26-87AD-9280547E30B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A9FD-6A87-4C26-A2CE-F812AC6256AA}" type="datetime1">
              <a:rPr kumimoji="1" lang="ja-JP" altLang="en-US" smtClean="0"/>
              <a:pPr/>
              <a:t>2013/12/9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990600"/>
            <a:ext cx="77724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ja-JP" altLang="en-US" smtClean="0"/>
              <a:t>マスタ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52677"/>
            <a:ext cx="7772400" cy="1509712"/>
          </a:xfrm>
        </p:spPr>
        <p:txBody>
          <a:bodyPr anchor="t"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70ECE-73FE-4EB2-80D1-D3BB4B8582CA}" type="datetime1">
              <a:rPr kumimoji="1" lang="ja-JP" altLang="en-US" smtClean="0"/>
              <a:pPr/>
              <a:t>2013/12/9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/>
          <a:lstStyle/>
          <a:p>
            <a:r>
              <a:rPr lang="ja-JP" altLang="en-US" smtClean="0"/>
              <a:t>マスタ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9A5E-A25B-4EC2-8DFD-DE2E0A6F2607}" type="datetime1">
              <a:rPr kumimoji="1" lang="ja-JP" altLang="en-US" smtClean="0"/>
              <a:pPr/>
              <a:t>2013/12/9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 anchor="b"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12168"/>
            <a:ext cx="4040188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8000" dist="38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2112168"/>
            <a:ext cx="4041775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667000"/>
            <a:ext cx="4040188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67000"/>
            <a:ext cx="4041775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364C7-A900-4D2F-8A99-C24D20700CF9}" type="datetime1">
              <a:rPr kumimoji="1" lang="ja-JP" altLang="en-US" smtClean="0"/>
              <a:pPr/>
              <a:t>2013/12/9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effectLst/>
        </p:spPr>
        <p:txBody>
          <a:bodyPr tIns="9144" bIns="9144" anchor="b"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836E-E98B-4B19-88D9-E6A4F652BFFA}" type="datetime1">
              <a:rPr kumimoji="1" lang="ja-JP" altLang="en-US" smtClean="0"/>
              <a:pPr/>
              <a:t>2013/12/9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F52FC-4915-42D2-A0B1-8EC2CD92FAA2}" type="datetime1">
              <a:rPr kumimoji="1" lang="ja-JP" altLang="en-US" smtClean="0"/>
              <a:pPr/>
              <a:t>2013/12/9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40"/>
            <a:ext cx="8229600" cy="914400"/>
          </a:xfrm>
        </p:spPr>
        <p:txBody>
          <a:bodyPr tIns="0" bIns="0" anchor="b"/>
          <a:lstStyle>
            <a:lvl1pPr algn="l">
              <a:buNone/>
              <a:defRPr sz="5000" b="1"/>
            </a:lvl1pPr>
          </a:lstStyle>
          <a:p>
            <a:r>
              <a:rPr lang="ja-JP" altLang="en-US" smtClean="0"/>
              <a:t>マスタ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33856"/>
            <a:ext cx="2590800" cy="5181600"/>
          </a:xfrm>
        </p:spPr>
        <p:txBody>
          <a:bodyPr lIns="45720" tIns="45720" rIns="0"/>
          <a:lstStyle>
            <a:lvl1pPr marL="0" indent="0">
              <a:spcBef>
                <a:spcPts val="300"/>
              </a:spcBef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133472"/>
            <a:ext cx="5257800" cy="5191128"/>
          </a:xfrm>
        </p:spPr>
        <p:txBody>
          <a:bodyPr/>
          <a:lstStyle>
            <a:lvl1pPr algn="l">
              <a:defRPr sz="3000"/>
            </a:lvl1pPr>
            <a:lvl2pPr algn="l">
              <a:defRPr sz="2800"/>
            </a:lvl2pPr>
            <a:lvl3pPr algn="l">
              <a:defRPr sz="2400"/>
            </a:lvl3pPr>
            <a:lvl4pPr algn="l">
              <a:defRPr sz="2000"/>
            </a:lvl4pPr>
            <a:lvl5pPr algn="l">
              <a:defRPr sz="20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C71A9-1FD4-4596-B7F1-9AB6D6B0C53D}" type="datetime1">
              <a:rPr kumimoji="1" lang="ja-JP" altLang="en-US" smtClean="0"/>
              <a:pPr/>
              <a:t>2013/12/9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40" y="1981200"/>
            <a:ext cx="3429000" cy="522288"/>
          </a:xfrm>
        </p:spPr>
        <p:txBody>
          <a:bodyPr tIns="0" bIns="0" anchor="b"/>
          <a:lstStyle>
            <a:lvl1pPr algn="r">
              <a:buNone/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93368" y="1066800"/>
            <a:ext cx="4572000" cy="4572000"/>
          </a:xfrm>
          <a:solidFill>
            <a:schemeClr val="bg2">
              <a:shade val="75000"/>
            </a:schemeClr>
          </a:solidFill>
          <a:ln w="60325">
            <a:solidFill>
              <a:srgbClr val="FFFFFF"/>
            </a:solidFill>
            <a:miter lim="800000"/>
          </a:ln>
          <a:effectLst>
            <a:outerShdw blurRad="36195" dist="10000" dir="5400000" algn="tl" rotWithShape="0">
              <a:srgbClr val="000000">
                <a:alpha val="75000"/>
              </a:srgbClr>
            </a:outerShdw>
            <a:reflection stA="21000" endA="500" endPos="10000" dist="20000" dir="5400000" sy="-100000" algn="bl" rotWithShape="0"/>
          </a:effectLst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240" y="2543176"/>
            <a:ext cx="3429000" cy="914400"/>
          </a:xfrm>
        </p:spPr>
        <p:txBody>
          <a:bodyPr lIns="0" tIns="0" rIns="0" bIns="0" anchor="t"/>
          <a:lstStyle>
            <a:lvl1pPr indent="0" algn="r">
              <a:spcBef>
                <a:spcPts val="300"/>
              </a:spcBef>
              <a:buFontTx/>
              <a:buNone/>
              <a:defRPr sz="1400" baseline="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3459-A129-43DB-BC95-5C565157BC5B}" type="datetime1">
              <a:rPr kumimoji="1" lang="ja-JP" altLang="en-US" smtClean="0"/>
              <a:pPr/>
              <a:t>2013/12/9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533400" cy="365125"/>
          </a:xfrm>
        </p:spPr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01F96-B1BE-4B9D-ABE6-30AD0A49360C}" type="datetime1">
              <a:rPr kumimoji="1" lang="ja-JP" altLang="en-US" smtClean="0"/>
              <a:pPr/>
              <a:t>2013/12/9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60D8-D65A-49D2-902F-BD20881A34E3}" type="datetime1">
              <a:rPr kumimoji="1" lang="ja-JP" altLang="en-US" smtClean="0"/>
              <a:pPr/>
              <a:t>2013/12/9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79376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8229600" cy="4953669"/>
          </a:xfrm>
          <a:prstGeom prst="rect">
            <a:avLst/>
          </a:prstGeom>
        </p:spPr>
        <p:txBody>
          <a:bodyPr vert="horz" lIns="91440">
            <a:normAutofit/>
          </a:bodyPr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81200" cy="365125"/>
          </a:xfrm>
          <a:prstGeom prst="rect">
            <a:avLst/>
          </a:prstGeom>
        </p:spPr>
        <p:txBody>
          <a:bodyPr vert="horz" anchor="b"/>
          <a:lstStyle>
            <a:lvl1pPr algn="ctr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9C6FD88-E3B9-4299-9C6B-F8FF5A93CF5C}" type="datetime1">
              <a:rPr kumimoji="1" lang="ja-JP" altLang="en-US" smtClean="0"/>
              <a:pPr/>
              <a:t>2013/12/9</a:t>
            </a:fld>
            <a:endParaRPr kumimoji="1" lang="ja-JP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0" anchor="b"/>
          <a:lstStyle>
            <a:lvl1pPr algn="l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rIns="0" anchor="b"/>
          <a:lstStyle>
            <a:lvl1pPr algn="r">
              <a:defRPr sz="14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343BFB0-A65D-459B-B24F-78D9E66741FF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chemeClr val="tx2">
              <a:tint val="100000"/>
              <a:satMod val="250000"/>
            </a:schemeClr>
          </a:solidFill>
          <a:effectLst>
            <a:outerShdw blurRad="30000" dist="30000" dir="2700000" algn="tl" rotWithShape="0">
              <a:schemeClr val="bg2">
                <a:shade val="45000"/>
                <a:satMod val="150000"/>
                <a:alpha val="9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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30936" indent="-27432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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23544" indent="-274320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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2860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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22860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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smtClean="0"/>
              <a:t>卒業論文の進め方</a:t>
            </a:r>
            <a:endParaRPr lang="ja-JP" altLang="en-US" dirty="0"/>
          </a:p>
        </p:txBody>
      </p:sp>
      <p:sp>
        <p:nvSpPr>
          <p:cNvPr id="8" name="サブタイトル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FA544-FA40-4F26-87AD-9280547E30BC}" type="slidenum">
              <a:rPr lang="ja-JP" altLang="en-US" smtClean="0"/>
              <a:pPr/>
              <a:t>1</a:t>
            </a:fld>
            <a:endParaRPr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79512" y="116632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latin typeface="+mn-ea"/>
              </a:rPr>
              <a:t>平成２５年１２月９日</a:t>
            </a:r>
            <a:endParaRPr kumimoji="1" lang="en-US" altLang="ja-JP" sz="2000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卒業論文の狙い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953669"/>
          </a:xfrm>
        </p:spPr>
        <p:txBody>
          <a:bodyPr/>
          <a:lstStyle/>
          <a:p>
            <a:r>
              <a:rPr lang="ja-JP" altLang="en-US" dirty="0" smtClean="0"/>
              <a:t>およそ半年の間、</a:t>
            </a:r>
            <a:r>
              <a:rPr lang="ja-JP" altLang="en-US" dirty="0" smtClean="0">
                <a:solidFill>
                  <a:srgbClr val="FF0000"/>
                </a:solidFill>
              </a:rPr>
              <a:t>一つのテーマを追求</a:t>
            </a:r>
            <a:r>
              <a:rPr lang="ja-JP" altLang="en-US" dirty="0" smtClean="0"/>
              <a:t>し、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その検討結果を、</a:t>
            </a:r>
            <a:r>
              <a:rPr lang="ja-JP" altLang="en-US" dirty="0" smtClean="0">
                <a:solidFill>
                  <a:srgbClr val="FF0000"/>
                </a:solidFill>
              </a:rPr>
              <a:t>人に発表できるレベル</a:t>
            </a:r>
            <a:r>
              <a:rPr lang="ja-JP" altLang="en-US" dirty="0" smtClean="0"/>
              <a:t>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レポートにまとめる訓練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大学での勉強の集大成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まとめた論文は、きちんと製本します。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将来、良い記念になります。</a:t>
            </a:r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2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卒論の日程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１１～１２月：卒論テーマ議論（個別相談）</a:t>
            </a:r>
            <a:endParaRPr kumimoji="1" lang="en-US" altLang="ja-JP" dirty="0" smtClean="0"/>
          </a:p>
          <a:p>
            <a:r>
              <a:rPr kumimoji="1" lang="ja-JP" altLang="en-US" dirty="0" smtClean="0"/>
              <a:t>１月：卒論テーマ発表（ゼミ最終週）</a:t>
            </a:r>
            <a:endParaRPr kumimoji="1" lang="en-US" altLang="ja-JP" dirty="0" smtClean="0"/>
          </a:p>
          <a:p>
            <a:r>
              <a:rPr kumimoji="1" lang="ja-JP" altLang="en-US" dirty="0" smtClean="0"/>
              <a:t>２～３月：卒論テーマ実施計画発表（合宿）</a:t>
            </a:r>
            <a:endParaRPr kumimoji="1"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ゼミ進級テストを兼ねる。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lang="ja-JP" altLang="en-US" dirty="0" smtClean="0"/>
              <a:t>２年生、３年生による相互評価</a:t>
            </a:r>
            <a:endParaRPr lang="en-US" altLang="ja-JP" dirty="0" smtClean="0"/>
          </a:p>
          <a:p>
            <a:r>
              <a:rPr kumimoji="1" lang="ja-JP" altLang="en-US" dirty="0" smtClean="0"/>
              <a:t>７月：進捗発表</a:t>
            </a:r>
            <a:endParaRPr kumimoji="1" lang="en-US" altLang="ja-JP" dirty="0" smtClean="0"/>
          </a:p>
          <a:p>
            <a:r>
              <a:rPr lang="ja-JP" altLang="en-US" dirty="0" smtClean="0"/>
              <a:t>９月：進捗</a:t>
            </a:r>
            <a:r>
              <a:rPr lang="ja-JP" altLang="en-US" dirty="0" smtClean="0"/>
              <a:t>発表（合宿）</a:t>
            </a:r>
            <a:endParaRPr kumimoji="1" lang="en-US" altLang="ja-JP" dirty="0" smtClean="0"/>
          </a:p>
          <a:p>
            <a:r>
              <a:rPr lang="ja-JP" altLang="en-US" dirty="0" smtClean="0"/>
              <a:t>１２月：卒論発表（ゼミ連）</a:t>
            </a:r>
            <a:endParaRPr lang="en-US" altLang="ja-JP" dirty="0" smtClean="0"/>
          </a:p>
          <a:p>
            <a:r>
              <a:rPr kumimoji="1" lang="ja-JP" altLang="en-US" dirty="0" smtClean="0"/>
              <a:t>１月：卒論提出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卒論テーマプレゼン</a:t>
            </a:r>
            <a:r>
              <a:rPr lang="ja-JP" altLang="en-US" sz="3600" dirty="0" smtClean="0"/>
              <a:t>（１月）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17232"/>
          </a:xfrm>
        </p:spPr>
        <p:txBody>
          <a:bodyPr/>
          <a:lstStyle/>
          <a:p>
            <a:r>
              <a:rPr kumimoji="1" lang="ja-JP" altLang="en-US" dirty="0" smtClean="0"/>
              <a:t>タイトル</a:t>
            </a:r>
            <a:endParaRPr kumimoji="1" lang="en-US" altLang="ja-JP" dirty="0" smtClean="0"/>
          </a:p>
          <a:p>
            <a:r>
              <a:rPr lang="ja-JP" altLang="en-US" dirty="0" smtClean="0"/>
              <a:t>背景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世の中の状況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解決したい課題、達成したい目標</a:t>
            </a:r>
            <a:endParaRPr kumimoji="1" lang="en-US" altLang="ja-JP" dirty="0" smtClean="0"/>
          </a:p>
          <a:p>
            <a:r>
              <a:rPr kumimoji="1" lang="ja-JP" altLang="en-US" dirty="0" smtClean="0"/>
              <a:t>研究する内容</a:t>
            </a:r>
            <a:endParaRPr kumimoji="1" lang="en-US" altLang="ja-JP" dirty="0" smtClean="0"/>
          </a:p>
          <a:p>
            <a:r>
              <a:rPr kumimoji="1" lang="ja-JP" altLang="en-US" dirty="0" smtClean="0"/>
              <a:t>最終的なアウトプット</a:t>
            </a:r>
            <a:endParaRPr kumimoji="1" lang="en-US" altLang="ja-JP" dirty="0" smtClean="0"/>
          </a:p>
          <a:p>
            <a:r>
              <a:rPr lang="ja-JP" altLang="en-US" dirty="0" smtClean="0"/>
              <a:t>既存の取り組み（概要レベル）</a:t>
            </a:r>
            <a:endParaRPr lang="en-US" altLang="ja-JP" dirty="0" smtClean="0"/>
          </a:p>
          <a:p>
            <a:r>
              <a:rPr kumimoji="1" lang="ja-JP" altLang="en-US" dirty="0" smtClean="0"/>
              <a:t>アプローチ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どこから着手するのか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どのように攻めるの</a:t>
            </a:r>
            <a:r>
              <a:rPr lang="ja-JP" altLang="en-US" dirty="0" smtClean="0"/>
              <a:t>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どう評価してもらうのか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  <p:sp>
        <p:nvSpPr>
          <p:cNvPr id="5" name="角丸四角形 4"/>
          <p:cNvSpPr/>
          <p:nvPr/>
        </p:nvSpPr>
        <p:spPr>
          <a:xfrm>
            <a:off x="5796136" y="1628800"/>
            <a:ext cx="2880320" cy="864096"/>
          </a:xfrm>
          <a:prstGeom prst="roundRect">
            <a:avLst>
              <a:gd name="adj" fmla="val 127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800" dirty="0" smtClean="0"/>
              <a:t>発表</a:t>
            </a:r>
            <a:r>
              <a:rPr kumimoji="1" lang="ja-JP" altLang="en-US" sz="2800" dirty="0" smtClean="0"/>
              <a:t>：７分</a:t>
            </a:r>
            <a:endParaRPr kumimoji="1" lang="en-US" altLang="ja-JP" sz="2800" dirty="0" smtClean="0"/>
          </a:p>
          <a:p>
            <a:r>
              <a:rPr lang="ja-JP" altLang="en-US" sz="2800" dirty="0" smtClean="0"/>
              <a:t>質疑応答：５分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676456" cy="879376"/>
          </a:xfrm>
        </p:spPr>
        <p:txBody>
          <a:bodyPr/>
          <a:lstStyle/>
          <a:p>
            <a:r>
              <a:rPr kumimoji="1" lang="ja-JP" altLang="en-US" dirty="0" smtClean="0"/>
              <a:t>卒論テーマ実施計画発表</a:t>
            </a:r>
            <a:r>
              <a:rPr lang="ja-JP" altLang="en-US" sz="3600" dirty="0" smtClean="0">
                <a:ln w="500">
                  <a:solidFill>
                    <a:srgbClr val="FFF9E5">
                      <a:shade val="20000"/>
                      <a:satMod val="350000"/>
                    </a:srgbClr>
                  </a:solidFill>
                </a:ln>
                <a:solidFill>
                  <a:srgbClr val="FFF9E5">
                    <a:tint val="100000"/>
                    <a:satMod val="250000"/>
                  </a:srgbClr>
                </a:solidFill>
                <a:effectLst>
                  <a:outerShdw blurRad="30000" dist="30000" dir="2700000" algn="tl" rotWithShape="0">
                    <a:srgbClr val="30356E">
                      <a:shade val="45000"/>
                      <a:satMod val="150000"/>
                      <a:alpha val="90000"/>
                    </a:srgbClr>
                  </a:outerShdw>
                </a:effectLst>
              </a:rPr>
              <a:t>（２月）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/>
          <a:lstStyle/>
          <a:p>
            <a:r>
              <a:rPr kumimoji="1" lang="ja-JP" altLang="en-US" dirty="0" smtClean="0"/>
              <a:t>「卒論テーマプレゼン」に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以下の内容を肉付け</a:t>
            </a:r>
            <a:endParaRPr lang="en-US" altLang="ja-JP" dirty="0" smtClean="0"/>
          </a:p>
          <a:p>
            <a:r>
              <a:rPr kumimoji="1" lang="ja-JP" altLang="en-US" dirty="0" smtClean="0"/>
              <a:t>質疑応答で出たコメントを反映</a:t>
            </a:r>
            <a:endParaRPr kumimoji="1" lang="en-US" altLang="ja-JP" dirty="0" smtClean="0"/>
          </a:p>
          <a:p>
            <a:r>
              <a:rPr kumimoji="1" lang="ja-JP" altLang="en-US" dirty="0" smtClean="0"/>
              <a:t>「世の中の状況」、「既存の取り組み」、「アプローチ」などを詳細化</a:t>
            </a:r>
            <a:endParaRPr kumimoji="1" lang="en-US" altLang="ja-JP" dirty="0" smtClean="0"/>
          </a:p>
          <a:p>
            <a:r>
              <a:rPr kumimoji="1" lang="ja-JP" altLang="en-US" dirty="0" smtClean="0"/>
              <a:t>「具体的な計画」を追加。計画は、以下を考慮すること。</a:t>
            </a:r>
            <a:endParaRPr kumimoji="1"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週単位の計画表</a:t>
            </a:r>
            <a:r>
              <a:rPr lang="ja-JP" altLang="en-US" dirty="0" smtClean="0"/>
              <a:t>を</a:t>
            </a:r>
            <a:r>
              <a:rPr lang="en-US" altLang="ja-JP" dirty="0" smtClean="0"/>
              <a:t>Excel</a:t>
            </a:r>
            <a:r>
              <a:rPr lang="ja-JP" altLang="en-US" dirty="0" smtClean="0"/>
              <a:t>でつくる。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どのような作業をするかではなく（それも重要だが）、いつまでに</a:t>
            </a:r>
            <a:r>
              <a:rPr lang="ja-JP" altLang="en-US" dirty="0" smtClean="0">
                <a:solidFill>
                  <a:srgbClr val="FF0000"/>
                </a:solidFill>
              </a:rPr>
              <a:t>どのようなアウトプット</a:t>
            </a:r>
            <a:r>
              <a:rPr lang="ja-JP" altLang="en-US" dirty="0" smtClean="0"/>
              <a:t>を出すかを明確にする。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  <p:sp>
        <p:nvSpPr>
          <p:cNvPr id="5" name="角丸四角形 4"/>
          <p:cNvSpPr/>
          <p:nvPr/>
        </p:nvSpPr>
        <p:spPr>
          <a:xfrm>
            <a:off x="5940152" y="1484784"/>
            <a:ext cx="2772816" cy="864096"/>
          </a:xfrm>
          <a:prstGeom prst="roundRect">
            <a:avLst>
              <a:gd name="adj" fmla="val 127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800" dirty="0" smtClean="0">
                <a:latin typeface="+mn-ea"/>
              </a:rPr>
              <a:t>発表：１０分</a:t>
            </a:r>
            <a:endParaRPr kumimoji="1" lang="en-US" altLang="ja-JP" sz="2800" dirty="0" smtClean="0">
              <a:latin typeface="+mn-ea"/>
            </a:endParaRPr>
          </a:p>
          <a:p>
            <a:r>
              <a:rPr lang="ja-JP" altLang="en-US" sz="2800" dirty="0" smtClean="0">
                <a:latin typeface="+mn-ea"/>
              </a:rPr>
              <a:t>質疑応答：５分</a:t>
            </a:r>
            <a:endParaRPr kumimoji="1" lang="ja-JP" altLang="en-US" sz="2800" dirty="0"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企画提案に向けて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251520" y="1052736"/>
            <a:ext cx="8208912" cy="576064"/>
          </a:xfrm>
        </p:spPr>
        <p:txBody>
          <a:bodyPr/>
          <a:lstStyle/>
          <a:p>
            <a:r>
              <a:rPr kumimoji="1" lang="ja-JP" altLang="en-US" smtClean="0"/>
              <a:t>次のような情報を整理してみよう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1"/>
          </p:nvPr>
        </p:nvSpPr>
        <p:spPr>
          <a:xfrm>
            <a:off x="2582416" y="6239718"/>
            <a:ext cx="2895600" cy="365125"/>
          </a:xfrm>
        </p:spPr>
        <p:txBody>
          <a:bodyPr/>
          <a:lstStyle/>
          <a:p>
            <a:pPr>
              <a:defRPr/>
            </a:pPr>
            <a:fld id="{21FA1181-48E8-489C-8195-476A54AFF08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Text Box 23"/>
          <p:cNvSpPr txBox="1">
            <a:spLocks noChangeArrowheads="1"/>
          </p:cNvSpPr>
          <p:nvPr/>
        </p:nvSpPr>
        <p:spPr bwMode="auto">
          <a:xfrm>
            <a:off x="2339752" y="1628800"/>
            <a:ext cx="1792288" cy="5603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kumimoji="0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目標</a:t>
            </a:r>
            <a:endParaRPr kumimoji="0" lang="ja-JP" altLang="en-US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4788024" y="1484784"/>
            <a:ext cx="2304256" cy="7920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kumimoji="0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世の中の状況（実施中の対策を含む）</a:t>
            </a:r>
            <a:endParaRPr kumimoji="0" lang="ja-JP" altLang="en-US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3747864" y="4005064"/>
            <a:ext cx="1792288" cy="43204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 eaLnBrk="0" hangingPunct="0"/>
            <a:r>
              <a:rPr kumimoji="0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原因</a:t>
            </a:r>
            <a:endParaRPr kumimoji="0" lang="ja-JP" altLang="en-US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3747864" y="4833156"/>
            <a:ext cx="1792288" cy="68407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 eaLnBrk="0" hangingPunct="0"/>
            <a:r>
              <a:rPr kumimoji="0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アプローチ</a:t>
            </a:r>
          </a:p>
          <a:p>
            <a:pPr algn="ctr" eaLnBrk="0" hangingPunct="0"/>
            <a:r>
              <a:rPr kumimoji="0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・対策</a:t>
            </a:r>
            <a:endParaRPr kumimoji="0"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3419872" y="2852936"/>
            <a:ext cx="2448272" cy="7920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 eaLnBrk="0" hangingPunct="0"/>
            <a:r>
              <a:rPr kumimoji="0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解決すべき問題・課題</a:t>
            </a:r>
            <a:endParaRPr kumimoji="0" lang="ja-JP" altLang="en-US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1" name="Text Box 23"/>
          <p:cNvSpPr txBox="1">
            <a:spLocks noChangeArrowheads="1"/>
          </p:cNvSpPr>
          <p:nvPr/>
        </p:nvSpPr>
        <p:spPr bwMode="auto">
          <a:xfrm>
            <a:off x="323528" y="1988840"/>
            <a:ext cx="1792288" cy="7920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kumimoji="0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評価基準</a:t>
            </a:r>
            <a:endParaRPr kumimoji="0"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 eaLnBrk="0" hangingPunct="0"/>
            <a:r>
              <a:rPr kumimoji="0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（優先順位）</a:t>
            </a:r>
            <a:endParaRPr kumimoji="0" lang="ja-JP" altLang="en-US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6372200" y="4666828"/>
            <a:ext cx="2304256" cy="7920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kumimoji="0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残された課題と</a:t>
            </a:r>
            <a:endParaRPr kumimoji="0"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 eaLnBrk="0" hangingPunct="0"/>
            <a:r>
              <a:rPr kumimoji="0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解決の見通し</a:t>
            </a:r>
            <a:endParaRPr kumimoji="0" lang="ja-JP" altLang="en-US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3" name="Text Box 23"/>
          <p:cNvSpPr txBox="1">
            <a:spLocks noChangeArrowheads="1"/>
          </p:cNvSpPr>
          <p:nvPr/>
        </p:nvSpPr>
        <p:spPr bwMode="auto">
          <a:xfrm>
            <a:off x="323528" y="4653136"/>
            <a:ext cx="1792288" cy="8194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kumimoji="0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アプローチ</a:t>
            </a:r>
            <a:endParaRPr kumimoji="0"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 eaLnBrk="0" hangingPunct="0"/>
            <a:r>
              <a:rPr kumimoji="0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・対策の評価</a:t>
            </a:r>
            <a:endParaRPr kumimoji="0" lang="ja-JP" altLang="en-US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4" name="Text Box 23"/>
          <p:cNvSpPr txBox="1">
            <a:spLocks noChangeArrowheads="1"/>
          </p:cNvSpPr>
          <p:nvPr/>
        </p:nvSpPr>
        <p:spPr bwMode="auto">
          <a:xfrm>
            <a:off x="6884168" y="2924944"/>
            <a:ext cx="1792288" cy="6480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 eaLnBrk="0" hangingPunct="0"/>
            <a:r>
              <a:rPr kumimoji="0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前提条件・制約条件</a:t>
            </a:r>
            <a:endParaRPr kumimoji="0" lang="ja-JP" altLang="en-US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cxnSp>
        <p:nvCxnSpPr>
          <p:cNvPr id="17" name="直線矢印コネクタ 16"/>
          <p:cNvCxnSpPr>
            <a:stCxn id="5" idx="2"/>
            <a:endCxn id="10" idx="0"/>
          </p:cNvCxnSpPr>
          <p:nvPr/>
        </p:nvCxnSpPr>
        <p:spPr>
          <a:xfrm rot="16200000" flipH="1">
            <a:off x="3608078" y="1817006"/>
            <a:ext cx="663748" cy="1408112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>
            <a:stCxn id="7" idx="2"/>
            <a:endCxn id="10" idx="0"/>
          </p:cNvCxnSpPr>
          <p:nvPr/>
        </p:nvCxnSpPr>
        <p:spPr>
          <a:xfrm rot="5400000">
            <a:off x="5004048" y="1916832"/>
            <a:ext cx="576064" cy="1296144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10" idx="2"/>
            <a:endCxn id="8" idx="0"/>
          </p:cNvCxnSpPr>
          <p:nvPr/>
        </p:nvCxnSpPr>
        <p:spPr>
          <a:xfrm>
            <a:off x="4644008" y="3645024"/>
            <a:ext cx="0" cy="360040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>
            <a:stCxn id="8" idx="2"/>
            <a:endCxn id="9" idx="0"/>
          </p:cNvCxnSpPr>
          <p:nvPr/>
        </p:nvCxnSpPr>
        <p:spPr>
          <a:xfrm>
            <a:off x="4644008" y="4437112"/>
            <a:ext cx="0" cy="396044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>
            <a:stCxn id="11" idx="2"/>
            <a:endCxn id="13" idx="0"/>
          </p:cNvCxnSpPr>
          <p:nvPr/>
        </p:nvCxnSpPr>
        <p:spPr>
          <a:xfrm>
            <a:off x="1219672" y="2780928"/>
            <a:ext cx="0" cy="1872208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>
            <a:stCxn id="9" idx="1"/>
            <a:endCxn id="13" idx="3"/>
          </p:cNvCxnSpPr>
          <p:nvPr/>
        </p:nvCxnSpPr>
        <p:spPr>
          <a:xfrm flipH="1" flipV="1">
            <a:off x="2115816" y="5062872"/>
            <a:ext cx="1632048" cy="112322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>
            <a:stCxn id="9" idx="3"/>
            <a:endCxn id="12" idx="1"/>
          </p:cNvCxnSpPr>
          <p:nvPr/>
        </p:nvCxnSpPr>
        <p:spPr>
          <a:xfrm flipV="1">
            <a:off x="5540152" y="5062872"/>
            <a:ext cx="832048" cy="112322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>
            <a:stCxn id="10" idx="3"/>
            <a:endCxn id="14" idx="1"/>
          </p:cNvCxnSpPr>
          <p:nvPr/>
        </p:nvCxnSpPr>
        <p:spPr>
          <a:xfrm>
            <a:off x="5868144" y="3248980"/>
            <a:ext cx="1016024" cy="0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>
            <a:stCxn id="11" idx="3"/>
            <a:endCxn id="10" idx="0"/>
          </p:cNvCxnSpPr>
          <p:nvPr/>
        </p:nvCxnSpPr>
        <p:spPr>
          <a:xfrm>
            <a:off x="2115816" y="2384884"/>
            <a:ext cx="2528192" cy="468052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角丸四角形 33"/>
          <p:cNvSpPr/>
          <p:nvPr/>
        </p:nvSpPr>
        <p:spPr>
          <a:xfrm>
            <a:off x="323528" y="5976664"/>
            <a:ext cx="8352928" cy="7647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　目標に対して、アプローチ・対策の評価が一番高く、残された課題も存在しないか重大ではないから、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そのアプローチ・対策が</a:t>
            </a:r>
            <a:r>
              <a:rPr kumimoji="1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支持できる。</a:t>
            </a:r>
            <a:endParaRPr kumimoji="1" lang="ja-JP" altLang="en-US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35" name="下矢印 34"/>
          <p:cNvSpPr/>
          <p:nvPr/>
        </p:nvSpPr>
        <p:spPr>
          <a:xfrm>
            <a:off x="1187624" y="5616624"/>
            <a:ext cx="288032" cy="288032"/>
          </a:xfrm>
          <a:prstGeom prst="down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下矢印 35"/>
          <p:cNvSpPr/>
          <p:nvPr/>
        </p:nvSpPr>
        <p:spPr>
          <a:xfrm>
            <a:off x="4644008" y="5616624"/>
            <a:ext cx="288032" cy="288032"/>
          </a:xfrm>
          <a:prstGeom prst="down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下矢印 36"/>
          <p:cNvSpPr/>
          <p:nvPr/>
        </p:nvSpPr>
        <p:spPr>
          <a:xfrm>
            <a:off x="7236296" y="5616624"/>
            <a:ext cx="288032" cy="288032"/>
          </a:xfrm>
          <a:prstGeom prst="down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9" name="直線矢印コネクタ 38"/>
          <p:cNvCxnSpPr>
            <a:stCxn id="14" idx="1"/>
            <a:endCxn id="9" idx="3"/>
          </p:cNvCxnSpPr>
          <p:nvPr/>
        </p:nvCxnSpPr>
        <p:spPr>
          <a:xfrm flipH="1">
            <a:off x="5540152" y="3248980"/>
            <a:ext cx="1344016" cy="1926214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整理した情報の全体像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sz="3200" dirty="0" smtClean="0"/>
              <a:t>（合宿を例にして）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251520" y="6525344"/>
            <a:ext cx="8208912" cy="144016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1FA1181-48E8-489C-8195-476A54AFF08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Text Box 23"/>
          <p:cNvSpPr txBox="1">
            <a:spLocks noChangeArrowheads="1"/>
          </p:cNvSpPr>
          <p:nvPr/>
        </p:nvSpPr>
        <p:spPr bwMode="auto">
          <a:xfrm>
            <a:off x="2339752" y="1484784"/>
            <a:ext cx="1792288" cy="7764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安く楽しく</a:t>
            </a:r>
            <a:endParaRPr kumimoji="0" lang="en-US" altLang="ja-JP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旅行したい</a:t>
            </a:r>
            <a:endParaRPr kumimoji="0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4499992" y="1484784"/>
            <a:ext cx="2160240" cy="7920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交通費が</a:t>
            </a:r>
            <a:r>
              <a:rPr kumimoji="0" lang="en-US" altLang="ja-JP" dirty="0" smtClean="0">
                <a:latin typeface="HGP創英角ｺﾞｼｯｸUB" pitchFamily="50" charset="-128"/>
                <a:ea typeface="HGP創英角ｺﾞｼｯｸUB" pitchFamily="50" charset="-128"/>
              </a:rPr>
              <a:t/>
            </a:r>
            <a:br>
              <a:rPr kumimoji="0" lang="en-US" altLang="ja-JP" dirty="0" smtClean="0">
                <a:latin typeface="HGP創英角ｺﾞｼｯｸUB" pitchFamily="50" charset="-128"/>
                <a:ea typeface="HGP創英角ｺﾞｼｯｸUB" pitchFamily="50" charset="-128"/>
              </a:rPr>
            </a:br>
            <a:r>
              <a:rPr kumimoji="0" lang="en-US" altLang="ja-JP" dirty="0" smtClean="0">
                <a:latin typeface="HGP創英角ｺﾞｼｯｸUB" pitchFamily="50" charset="-128"/>
                <a:ea typeface="HGP創英角ｺﾞｼｯｸUB" pitchFamily="50" charset="-128"/>
              </a:rPr>
              <a:t>7000</a:t>
            </a:r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円かかる</a:t>
            </a:r>
            <a:endParaRPr kumimoji="0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2771800" y="4149080"/>
            <a:ext cx="3024336" cy="43204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積み上げるとかかる</a:t>
            </a:r>
            <a:endParaRPr kumimoji="0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3387824" y="5049180"/>
            <a:ext cx="1792288" cy="459432"/>
          </a:xfrm>
          <a:prstGeom prst="rect">
            <a:avLst/>
          </a:prstGeom>
          <a:ln w="57150">
            <a:solidFill>
              <a:srgbClr val="C00000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フリーパス</a:t>
            </a:r>
            <a:endParaRPr kumimoji="0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2915816" y="2924944"/>
            <a:ext cx="2736304" cy="7920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交通費を</a:t>
            </a:r>
            <a:r>
              <a:rPr kumimoji="0" lang="en-US" altLang="ja-JP" dirty="0" smtClean="0">
                <a:latin typeface="HGP創英角ｺﾞｼｯｸUB" pitchFamily="50" charset="-128"/>
                <a:ea typeface="HGP創英角ｺﾞｼｯｸUB" pitchFamily="50" charset="-128"/>
              </a:rPr>
              <a:t/>
            </a:r>
            <a:br>
              <a:rPr kumimoji="0" lang="en-US" altLang="ja-JP" dirty="0" smtClean="0">
                <a:latin typeface="HGP創英角ｺﾞｼｯｸUB" pitchFamily="50" charset="-128"/>
                <a:ea typeface="HGP創英角ｺﾞｼｯｸUB" pitchFamily="50" charset="-128"/>
              </a:rPr>
            </a:br>
            <a:r>
              <a:rPr kumimoji="0" lang="en-US" altLang="ja-JP" dirty="0" smtClean="0">
                <a:latin typeface="HGP創英角ｺﾞｼｯｸUB" pitchFamily="50" charset="-128"/>
                <a:ea typeface="HGP創英角ｺﾞｼｯｸUB" pitchFamily="50" charset="-128"/>
              </a:rPr>
              <a:t>6000</a:t>
            </a:r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円以下にする</a:t>
            </a:r>
            <a:endParaRPr kumimoji="0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1" name="Text Box 23"/>
          <p:cNvSpPr txBox="1">
            <a:spLocks noChangeArrowheads="1"/>
          </p:cNvSpPr>
          <p:nvPr/>
        </p:nvSpPr>
        <p:spPr bwMode="auto">
          <a:xfrm>
            <a:off x="323528" y="1844824"/>
            <a:ext cx="1792288" cy="12961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◎交通費</a:t>
            </a:r>
            <a:endParaRPr kumimoji="0" lang="en-US" altLang="ja-JP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pPr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△日数</a:t>
            </a:r>
            <a:endParaRPr kumimoji="0" lang="en-US" altLang="ja-JP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pPr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○満足度</a:t>
            </a:r>
            <a:endParaRPr kumimoji="0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6228184" y="4653136"/>
            <a:ext cx="2304256" cy="12515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marL="96838" indent="-96838" eaLnBrk="0" hangingPunct="0">
              <a:buFont typeface="Arial" pitchFamily="34" charset="0"/>
              <a:buChar char="•"/>
            </a:pPr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二泊三日</a:t>
            </a:r>
            <a:endParaRPr kumimoji="0" lang="en-US" altLang="ja-JP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pPr marL="96838" indent="-96838" eaLnBrk="0" hangingPunct="0">
              <a:buFont typeface="Arial" pitchFamily="34" charset="0"/>
              <a:buChar char="•"/>
            </a:pPr>
            <a:r>
              <a:rPr kumimoji="0" lang="ja-JP" altLang="en-US" dirty="0">
                <a:latin typeface="HGP創英角ｺﾞｼｯｸUB" pitchFamily="50" charset="-128"/>
                <a:ea typeface="HGP創英角ｺﾞｼｯｸUB" pitchFamily="50" charset="-128"/>
              </a:rPr>
              <a:t>帰り</a:t>
            </a:r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はロマンスカーを使わない</a:t>
            </a:r>
            <a:endParaRPr kumimoji="0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3" name="Text Box 23"/>
          <p:cNvSpPr txBox="1">
            <a:spLocks noChangeArrowheads="1"/>
          </p:cNvSpPr>
          <p:nvPr/>
        </p:nvSpPr>
        <p:spPr bwMode="auto">
          <a:xfrm>
            <a:off x="323528" y="4869160"/>
            <a:ext cx="1792288" cy="8194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評価表</a:t>
            </a:r>
            <a:r>
              <a:rPr kumimoji="0" lang="en-US" altLang="ja-JP" dirty="0" smtClean="0">
                <a:latin typeface="HGP創英角ｺﾞｼｯｸUB" pitchFamily="50" charset="-128"/>
                <a:ea typeface="HGP創英角ｺﾞｼｯｸUB" pitchFamily="50" charset="-128"/>
              </a:rPr>
              <a:t/>
            </a:r>
            <a:br>
              <a:rPr kumimoji="0" lang="en-US" altLang="ja-JP" dirty="0" smtClean="0">
                <a:latin typeface="HGP創英角ｺﾞｼｯｸUB" pitchFamily="50" charset="-128"/>
                <a:ea typeface="HGP創英角ｺﾞｼｯｸUB" pitchFamily="50" charset="-128"/>
              </a:rPr>
            </a:br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（</a:t>
            </a:r>
            <a:r>
              <a:rPr kumimoji="0" lang="en-US" altLang="ja-JP" dirty="0" smtClean="0">
                <a:latin typeface="HGP創英角ｺﾞｼｯｸUB" pitchFamily="50" charset="-128"/>
                <a:ea typeface="HGP創英角ｺﾞｼｯｸUB" pitchFamily="50" charset="-128"/>
              </a:rPr>
              <a:t>P6</a:t>
            </a:r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）</a:t>
            </a:r>
            <a:endParaRPr kumimoji="0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4" name="Text Box 23"/>
          <p:cNvSpPr txBox="1">
            <a:spLocks noChangeArrowheads="1"/>
          </p:cNvSpPr>
          <p:nvPr/>
        </p:nvSpPr>
        <p:spPr bwMode="auto">
          <a:xfrm>
            <a:off x="6732240" y="2348880"/>
            <a:ext cx="1792288" cy="19442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三泊四日</a:t>
            </a:r>
            <a:endParaRPr kumimoji="0" lang="en-US" altLang="ja-JP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 eaLnBrk="0" hangingPunct="0"/>
            <a:r>
              <a:rPr kumimoji="0" lang="ja-JP" altLang="en-US" dirty="0">
                <a:latin typeface="HGP創英角ｺﾞｼｯｸUB" pitchFamily="50" charset="-128"/>
                <a:ea typeface="HGP創英角ｺﾞｼｯｸUB" pitchFamily="50" charset="-128"/>
              </a:rPr>
              <a:t>遊覧</a:t>
            </a:r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船</a:t>
            </a:r>
            <a:endParaRPr kumimoji="0" lang="en-US" altLang="ja-JP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ロープウェー</a:t>
            </a:r>
            <a:endParaRPr kumimoji="0" lang="en-US" altLang="ja-JP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ロマンスカー</a:t>
            </a:r>
            <a:endParaRPr kumimoji="0" lang="en-US" altLang="ja-JP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娯楽</a:t>
            </a:r>
            <a:r>
              <a:rPr kumimoji="0" lang="ja-JP" altLang="en-US" dirty="0">
                <a:latin typeface="HGP創英角ｺﾞｼｯｸUB" pitchFamily="50" charset="-128"/>
                <a:ea typeface="HGP創英角ｺﾞｼｯｸUB" pitchFamily="50" charset="-128"/>
              </a:rPr>
              <a:t>施設</a:t>
            </a:r>
          </a:p>
        </p:txBody>
      </p:sp>
      <p:cxnSp>
        <p:nvCxnSpPr>
          <p:cNvPr id="17" name="直線矢印コネクタ 16"/>
          <p:cNvCxnSpPr>
            <a:stCxn id="5" idx="2"/>
            <a:endCxn id="10" idx="0"/>
          </p:cNvCxnSpPr>
          <p:nvPr/>
        </p:nvCxnSpPr>
        <p:spPr>
          <a:xfrm rot="16200000" flipH="1">
            <a:off x="3428058" y="2069034"/>
            <a:ext cx="663748" cy="1048072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>
            <a:stCxn id="7" idx="2"/>
            <a:endCxn id="10" idx="0"/>
          </p:cNvCxnSpPr>
          <p:nvPr/>
        </p:nvCxnSpPr>
        <p:spPr>
          <a:xfrm rot="5400000">
            <a:off x="4608004" y="1952836"/>
            <a:ext cx="648072" cy="1296144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10" idx="2"/>
            <a:endCxn id="8" idx="0"/>
          </p:cNvCxnSpPr>
          <p:nvPr/>
        </p:nvCxnSpPr>
        <p:spPr>
          <a:xfrm rot="5400000">
            <a:off x="4067944" y="3933056"/>
            <a:ext cx="432048" cy="1588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>
            <a:stCxn id="8" idx="2"/>
            <a:endCxn id="9" idx="0"/>
          </p:cNvCxnSpPr>
          <p:nvPr/>
        </p:nvCxnSpPr>
        <p:spPr>
          <a:xfrm rot="5400000">
            <a:off x="4049942" y="4815154"/>
            <a:ext cx="468052" cy="1588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>
            <a:stCxn id="11" idx="2"/>
            <a:endCxn id="13" idx="0"/>
          </p:cNvCxnSpPr>
          <p:nvPr/>
        </p:nvCxnSpPr>
        <p:spPr>
          <a:xfrm rot="5400000">
            <a:off x="355576" y="4005064"/>
            <a:ext cx="1728192" cy="1588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>
            <a:stCxn id="9" idx="1"/>
            <a:endCxn id="13" idx="3"/>
          </p:cNvCxnSpPr>
          <p:nvPr/>
        </p:nvCxnSpPr>
        <p:spPr>
          <a:xfrm rot="10800000">
            <a:off x="2115816" y="5278896"/>
            <a:ext cx="1272008" cy="1588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>
            <a:stCxn id="9" idx="3"/>
            <a:endCxn id="12" idx="1"/>
          </p:cNvCxnSpPr>
          <p:nvPr/>
        </p:nvCxnSpPr>
        <p:spPr>
          <a:xfrm>
            <a:off x="5180112" y="5278896"/>
            <a:ext cx="1048072" cy="1588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>
            <a:stCxn id="10" idx="3"/>
            <a:endCxn id="14" idx="1"/>
          </p:cNvCxnSpPr>
          <p:nvPr/>
        </p:nvCxnSpPr>
        <p:spPr>
          <a:xfrm>
            <a:off x="5652120" y="3320988"/>
            <a:ext cx="1080120" cy="1588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>
            <a:stCxn id="11" idx="3"/>
            <a:endCxn id="10" idx="0"/>
          </p:cNvCxnSpPr>
          <p:nvPr/>
        </p:nvCxnSpPr>
        <p:spPr>
          <a:xfrm>
            <a:off x="2115816" y="2492896"/>
            <a:ext cx="2168152" cy="432048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/>
          <p:cNvCxnSpPr>
            <a:stCxn id="12" idx="0"/>
            <a:endCxn id="14" idx="2"/>
          </p:cNvCxnSpPr>
          <p:nvPr/>
        </p:nvCxnSpPr>
        <p:spPr>
          <a:xfrm rot="5400000" flipH="1" flipV="1">
            <a:off x="7324328" y="4349080"/>
            <a:ext cx="360040" cy="248072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 Box 23"/>
          <p:cNvSpPr txBox="1">
            <a:spLocks noChangeArrowheads="1"/>
          </p:cNvSpPr>
          <p:nvPr/>
        </p:nvSpPr>
        <p:spPr bwMode="auto">
          <a:xfrm>
            <a:off x="3163416" y="5561856"/>
            <a:ext cx="2272680" cy="4594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 eaLnBrk="0" hangingPunct="0"/>
            <a:r>
              <a:rPr kumimoji="0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行動範囲狭める</a:t>
            </a:r>
            <a:endParaRPr kumimoji="0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cxnSp>
        <p:nvCxnSpPr>
          <p:cNvPr id="68" name="直線矢印コネクタ 67"/>
          <p:cNvCxnSpPr>
            <a:stCxn id="61" idx="1"/>
            <a:endCxn id="13" idx="3"/>
          </p:cNvCxnSpPr>
          <p:nvPr/>
        </p:nvCxnSpPr>
        <p:spPr>
          <a:xfrm rot="10800000">
            <a:off x="2115816" y="5278896"/>
            <a:ext cx="1047600" cy="512676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テキスト ボックス 68"/>
          <p:cNvSpPr txBox="1"/>
          <p:nvPr/>
        </p:nvSpPr>
        <p:spPr>
          <a:xfrm>
            <a:off x="2339752" y="111545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目標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4491861" y="1115452"/>
            <a:ext cx="153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世の中の状況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2123728" y="2873261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解決</a:t>
            </a:r>
            <a:endParaRPr kumimoji="1" lang="en-US" altLang="ja-JP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すべき</a:t>
            </a:r>
            <a:endParaRPr kumimoji="1" lang="en-US" altLang="ja-JP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課題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323528" y="143310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評価基準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323528" y="449982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評価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2125469" y="421179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原因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2701533" y="48598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提案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6724109" y="193715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前提条件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6156176" y="429309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残課題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879376"/>
          </a:xfrm>
        </p:spPr>
        <p:txBody>
          <a:bodyPr/>
          <a:lstStyle/>
          <a:p>
            <a:r>
              <a:rPr kumimoji="1" lang="ja-JP" altLang="en-US" dirty="0" smtClean="0"/>
              <a:t>施策の評価</a:t>
            </a:r>
            <a:endParaRPr kumimoji="1" lang="ja-JP" altLang="en-US" dirty="0"/>
          </a:p>
        </p:txBody>
      </p:sp>
      <p:graphicFrame>
        <p:nvGraphicFramePr>
          <p:cNvPr id="5" name="コンテンツ プレースホルダ 4"/>
          <p:cNvGraphicFramePr>
            <a:graphicFrameLocks noGrp="1"/>
          </p:cNvGraphicFramePr>
          <p:nvPr>
            <p:ph sz="quarter" idx="1"/>
          </p:nvPr>
        </p:nvGraphicFramePr>
        <p:xfrm>
          <a:off x="323476" y="980728"/>
          <a:ext cx="8208964" cy="5465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41"/>
                <a:gridCol w="2052241"/>
                <a:gridCol w="2052241"/>
                <a:gridCol w="2052241"/>
              </a:tblGrid>
              <a:tr h="1503317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評価尺度</a:t>
                      </a:r>
                      <a:endParaRPr kumimoji="1" lang="en-US" altLang="ja-JP" sz="2400" b="0" dirty="0" smtClean="0"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  <a:p>
                      <a:pPr algn="r"/>
                      <a:endParaRPr kumimoji="1" lang="en-US" altLang="ja-JP" sz="2400" b="0" dirty="0" smtClean="0"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  <a:p>
                      <a:pPr algn="l"/>
                      <a:r>
                        <a:rPr kumimoji="1" lang="ja-JP" altLang="en-US" sz="2400" b="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対策</a:t>
                      </a:r>
                      <a:endParaRPr kumimoji="1" lang="ja-JP" altLang="en-US" sz="2400" b="0" dirty="0"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交通費</a:t>
                      </a:r>
                      <a:endParaRPr kumimoji="1" lang="ja-JP" altLang="en-US" sz="2400" b="0" dirty="0"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宿泊可能数</a:t>
                      </a:r>
                      <a:endParaRPr kumimoji="1" lang="ja-JP" altLang="en-US" sz="2400" b="0" dirty="0"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満足度</a:t>
                      </a:r>
                      <a:endParaRPr kumimoji="1" lang="ja-JP" altLang="en-US" sz="2400" b="0" dirty="0"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 anchor="ctr"/>
                </a:tc>
              </a:tr>
              <a:tr h="1665035">
                <a:tc>
                  <a:txBody>
                    <a:bodyPr/>
                    <a:lstStyle/>
                    <a:p>
                      <a:r>
                        <a:rPr kumimoji="1" lang="ja-JP" altLang="en-US" sz="240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フリーパス</a:t>
                      </a:r>
                      <a:endParaRPr kumimoji="1" lang="ja-JP" altLang="en-US" sz="2400" dirty="0"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800" b="1" dirty="0" smtClean="0">
                          <a:solidFill>
                            <a:schemeClr val="accent3"/>
                          </a:solidFill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△</a:t>
                      </a:r>
                      <a:endParaRPr kumimoji="1" lang="en-US" altLang="ja-JP" sz="2800" b="1" dirty="0" smtClean="0">
                        <a:solidFill>
                          <a:schemeClr val="accent3"/>
                        </a:solidFill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  <a:p>
                      <a:r>
                        <a:rPr kumimoji="1" lang="ja-JP" altLang="en-US" sz="240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（</a:t>
                      </a:r>
                      <a:r>
                        <a:rPr kumimoji="1" lang="en-US" altLang="ja-JP" sz="240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5800</a:t>
                      </a:r>
                      <a:r>
                        <a:rPr kumimoji="1" lang="ja-JP" altLang="en-US" sz="240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円、帰りのロマンスカーを諦める）</a:t>
                      </a:r>
                      <a:endParaRPr kumimoji="1" lang="ja-JP" altLang="en-US" sz="2400" dirty="0"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800" b="1" dirty="0" smtClean="0">
                          <a:solidFill>
                            <a:schemeClr val="accent3"/>
                          </a:solidFill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△</a:t>
                      </a:r>
                      <a:endParaRPr kumimoji="1" lang="en-US" altLang="ja-JP" sz="2800" b="1" dirty="0" smtClean="0">
                        <a:solidFill>
                          <a:schemeClr val="accent3"/>
                        </a:solidFill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  <a:p>
                      <a:r>
                        <a:rPr kumimoji="1" lang="ja-JP" altLang="en-US" sz="240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（三日か二日のフリーパスのみ）</a:t>
                      </a:r>
                      <a:endParaRPr kumimoji="1" lang="ja-JP" altLang="en-US" sz="2400" dirty="0"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800" b="1" dirty="0" smtClean="0">
                          <a:solidFill>
                            <a:schemeClr val="accent3"/>
                          </a:solidFill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○</a:t>
                      </a:r>
                      <a:endParaRPr kumimoji="1" lang="en-US" altLang="ja-JP" sz="2800" b="1" dirty="0" smtClean="0">
                        <a:solidFill>
                          <a:schemeClr val="accent3"/>
                        </a:solidFill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  <a:p>
                      <a:r>
                        <a:rPr kumimoji="1" lang="ja-JP" altLang="en-US" sz="240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（三日間なら交通機関に乗り放題、娯楽施設の割引もあり）</a:t>
                      </a:r>
                      <a:endParaRPr kumimoji="1" lang="ja-JP" altLang="en-US" sz="2400" dirty="0"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/>
                </a:tc>
              </a:tr>
              <a:tr h="860655">
                <a:tc>
                  <a:txBody>
                    <a:bodyPr/>
                    <a:lstStyle/>
                    <a:p>
                      <a:r>
                        <a:rPr kumimoji="1" lang="ja-JP" altLang="en-US" sz="240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行動範囲を狭める</a:t>
                      </a:r>
                      <a:endParaRPr kumimoji="1" lang="ja-JP" altLang="en-US" sz="2400" dirty="0"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800" b="1" dirty="0" smtClean="0">
                          <a:solidFill>
                            <a:schemeClr val="accent3"/>
                          </a:solidFill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○</a:t>
                      </a:r>
                      <a:endParaRPr kumimoji="1" lang="en-US" altLang="ja-JP" sz="2800" b="1" dirty="0" smtClean="0">
                        <a:solidFill>
                          <a:schemeClr val="accent3"/>
                        </a:solidFill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  <a:p>
                      <a:r>
                        <a:rPr kumimoji="1" lang="ja-JP" altLang="en-US" sz="240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（</a:t>
                      </a:r>
                      <a:r>
                        <a:rPr kumimoji="1" lang="en-US" altLang="ja-JP" sz="240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5000</a:t>
                      </a:r>
                      <a:r>
                        <a:rPr kumimoji="1" lang="ja-JP" altLang="en-US" sz="240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円、遊覧船を諦める）</a:t>
                      </a:r>
                      <a:endParaRPr kumimoji="1" lang="ja-JP" altLang="en-US" sz="2400" dirty="0"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800" b="1" dirty="0" smtClean="0">
                          <a:solidFill>
                            <a:schemeClr val="accent3"/>
                          </a:solidFill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○</a:t>
                      </a:r>
                      <a:endParaRPr kumimoji="1" lang="ja-JP" altLang="en-US" sz="2800" b="1" dirty="0">
                        <a:solidFill>
                          <a:schemeClr val="accent3"/>
                        </a:solidFill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="1" dirty="0" smtClean="0">
                          <a:solidFill>
                            <a:schemeClr val="accent3"/>
                          </a:solidFill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×</a:t>
                      </a:r>
                    </a:p>
                    <a:p>
                      <a:r>
                        <a:rPr kumimoji="1" lang="ja-JP" altLang="en-US" sz="2400" dirty="0" smtClean="0"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（一番乗りたかった遊覧船に乗れない）</a:t>
                      </a:r>
                      <a:endParaRPr kumimoji="1" lang="ja-JP" altLang="en-US" sz="2400" dirty="0"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スライド番号プレースホル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1FA1181-48E8-489C-8195-476A54AFF08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提案の概要が決まったら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ja-JP" altLang="en-US" dirty="0" smtClean="0"/>
              <a:t>提案の具体化に向けてやるべき作業を決める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どうやって調べる？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どこにヒアリングする？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どうやって人に見せる　　など</a:t>
            </a:r>
            <a:endParaRPr lang="en-US" altLang="ja-JP" dirty="0" smtClean="0"/>
          </a:p>
          <a:p>
            <a:r>
              <a:rPr lang="ja-JP" altLang="en-US" dirty="0" smtClean="0"/>
              <a:t>計画表を作る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いつ、誰が、何をやるか？</a:t>
            </a:r>
            <a:endParaRPr lang="en-US" altLang="ja-JP" dirty="0" smtClean="0"/>
          </a:p>
          <a:p>
            <a:r>
              <a:rPr lang="ja-JP" altLang="en-US" dirty="0" smtClean="0"/>
              <a:t>必要なリソースを明らかにする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若干のお金はあります。研究費として使えるもの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（書籍、ソフトなど）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FA1181-48E8-489C-8195-476A54AFF08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4" name="角丸四角形 33"/>
          <p:cNvSpPr/>
          <p:nvPr/>
        </p:nvSpPr>
        <p:spPr>
          <a:xfrm>
            <a:off x="323528" y="6093296"/>
            <a:ext cx="799288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latin typeface="HGP創英角ｺﾞｼｯｸUB" pitchFamily="50" charset="-128"/>
                <a:ea typeface="HGP創英角ｺﾞｼｯｸUB" pitchFamily="50" charset="-128"/>
              </a:rPr>
              <a:t>これらを含めて、計画を発表する</a:t>
            </a:r>
            <a:endParaRPr kumimoji="1" lang="ja-JP" altLang="en-US" sz="28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卒業論文のテーマ選定（１）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517232"/>
          </a:xfrm>
        </p:spPr>
        <p:txBody>
          <a:bodyPr>
            <a:normAutofit lnSpcReduction="10000"/>
          </a:bodyPr>
          <a:lstStyle/>
          <a:p>
            <a:r>
              <a:rPr lang="ja-JP" altLang="en-US" dirty="0" smtClean="0"/>
              <a:t>次のような形態がある（これに限らない）</a:t>
            </a:r>
            <a:endParaRPr lang="en-US" altLang="ja-JP" dirty="0" smtClean="0"/>
          </a:p>
          <a:p>
            <a:endParaRPr lang="en-US" altLang="ja-JP" sz="2000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サービス提案型</a:t>
            </a:r>
            <a:r>
              <a:rPr lang="ja-JP" altLang="en-US" dirty="0" smtClean="0"/>
              <a:t>：新しいサービス提案を企画書としてまとめたもの</a:t>
            </a:r>
            <a:r>
              <a:rPr lang="ja-JP" altLang="en-US" sz="2400" dirty="0" smtClean="0"/>
              <a:t>（例：産学チャレンジ）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方法論提案型</a:t>
            </a:r>
            <a:r>
              <a:rPr lang="ja-JP" altLang="en-US" dirty="0" smtClean="0"/>
              <a:t>：新しい方法論や方式を考案し、その有効性を検証したもの</a:t>
            </a:r>
            <a:r>
              <a:rPr lang="ja-JP" altLang="en-US" sz="2400" dirty="0" smtClean="0"/>
              <a:t>（業務からマニュアルを作る方法を考える）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調査分析型</a:t>
            </a:r>
            <a:r>
              <a:rPr lang="ja-JP" altLang="en-US" dirty="0" smtClean="0"/>
              <a:t>：世の中の事象を調査・分析し、その結果から、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将来を予測する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将来への提言を導き出す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事象を分類整理する</a:t>
            </a:r>
            <a:endParaRPr lang="en-US" altLang="ja-JP" dirty="0" smtClean="0"/>
          </a:p>
          <a:p>
            <a:pPr lvl="2">
              <a:buNone/>
            </a:pPr>
            <a:r>
              <a:rPr lang="ja-JP" altLang="en-US" dirty="0" smtClean="0"/>
              <a:t>（例</a:t>
            </a:r>
            <a:r>
              <a:rPr lang="ja-JP" altLang="en-US" dirty="0" smtClean="0"/>
              <a:t>：マッチングサービスが</a:t>
            </a:r>
            <a:r>
              <a:rPr lang="ja-JP" altLang="en-US" dirty="0" smtClean="0"/>
              <a:t>どんな条件により違いが出るのか調べる）</a:t>
            </a:r>
            <a:endParaRPr lang="en-US" altLang="ja-JP" dirty="0" smtClean="0"/>
          </a:p>
          <a:p>
            <a:pPr lvl="2"/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10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卒業論文のテーマ選定（２）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業界には拘らない。</a:t>
            </a:r>
            <a:endParaRPr lang="en-US" altLang="ja-JP" dirty="0" smtClean="0"/>
          </a:p>
          <a:p>
            <a:r>
              <a:rPr lang="en-US" altLang="ja-JP" dirty="0" smtClean="0">
                <a:solidFill>
                  <a:srgbClr val="FF0000"/>
                </a:solidFill>
              </a:rPr>
              <a:t>IT</a:t>
            </a:r>
            <a:r>
              <a:rPr lang="ja-JP" altLang="en-US" dirty="0" smtClean="0">
                <a:solidFill>
                  <a:srgbClr val="FF0000"/>
                </a:solidFill>
              </a:rPr>
              <a:t>を活用した提案</a:t>
            </a:r>
            <a:r>
              <a:rPr lang="ja-JP" altLang="en-US" dirty="0" smtClean="0"/>
              <a:t>にしたい。</a:t>
            </a:r>
            <a:endParaRPr lang="en-US" altLang="ja-JP" dirty="0" smtClean="0"/>
          </a:p>
          <a:p>
            <a:r>
              <a:rPr lang="ja-JP" altLang="en-US" dirty="0" smtClean="0"/>
              <a:t>風呂敷を広げすぎない。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結論や方向性が打ち出せるもの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第三者が評価</a:t>
            </a:r>
            <a:r>
              <a:rPr lang="ja-JP" altLang="en-US" dirty="0" smtClean="0"/>
              <a:t>できるもの</a:t>
            </a:r>
            <a:endParaRPr lang="en-US" altLang="ja-JP" dirty="0" smtClean="0"/>
          </a:p>
          <a:p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11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卒業論文の分量と分担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分量</a:t>
            </a:r>
            <a:r>
              <a:rPr lang="ja-JP" altLang="en-US" dirty="0" smtClean="0"/>
              <a:t>：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４０ページ以上（付録を除く）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４０文字</a:t>
            </a:r>
            <a:r>
              <a:rPr lang="en-US" altLang="ja-JP" dirty="0" smtClean="0"/>
              <a:t>×</a:t>
            </a:r>
            <a:r>
              <a:rPr lang="ja-JP" altLang="en-US" dirty="0" smtClean="0"/>
              <a:t>３０行／</a:t>
            </a:r>
            <a:r>
              <a:rPr lang="ja-JP" altLang="en-US" dirty="0" smtClean="0"/>
              <a:t>ページ（１ページに行を詰め過ぎないこと）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原則、一人一テーマとする。複数人で一つのテーマを分担する場合には、分担を明確にすること。全体像については共有しても良い。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12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卒業論文の典型的構成（１）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/>
              <a:t>目次</a:t>
            </a:r>
            <a:endParaRPr lang="en-US" altLang="ja-JP" dirty="0" smtClean="0"/>
          </a:p>
          <a:p>
            <a:r>
              <a:rPr lang="ja-JP" altLang="en-US" dirty="0" smtClean="0"/>
              <a:t>はじめに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テーマを選んだ背景、理由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テーマの目的と概要</a:t>
            </a:r>
            <a:endParaRPr lang="en-US" altLang="ja-JP" dirty="0" smtClean="0"/>
          </a:p>
          <a:p>
            <a:r>
              <a:rPr lang="en-US" altLang="ja-JP" dirty="0" smtClean="0"/>
              <a:t>××</a:t>
            </a:r>
            <a:r>
              <a:rPr lang="ja-JP" altLang="en-US" dirty="0" smtClean="0"/>
              <a:t>の現状と課題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調査の範囲、調査方法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調査の観点（評価項目）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調査結果の分析結果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調査結果から得られた課題、方向性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13</a:t>
            </a:fld>
            <a:endParaRPr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5004048" y="3429000"/>
            <a:ext cx="3960440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268288"/>
            <a:r>
              <a:rPr lang="ja-JP" altLang="en-US" sz="2400" dirty="0" smtClean="0"/>
              <a:t>・調査はとことんやる</a:t>
            </a:r>
            <a:endParaRPr lang="en-US" altLang="ja-JP" sz="2400" dirty="0" smtClean="0"/>
          </a:p>
          <a:p>
            <a:pPr marL="268288" indent="-268288"/>
            <a:r>
              <a:rPr kumimoji="1" lang="ja-JP" altLang="en-US" sz="2400" dirty="0" smtClean="0"/>
              <a:t>・アンケート、文献調査、実地調査、サービス調査</a:t>
            </a:r>
            <a:endParaRPr kumimoji="1" lang="ja-JP" altLang="en-US" sz="2400" dirty="0"/>
          </a:p>
        </p:txBody>
      </p:sp>
      <p:sp>
        <p:nvSpPr>
          <p:cNvPr id="6" name="角丸四角形 5"/>
          <p:cNvSpPr/>
          <p:nvPr/>
        </p:nvSpPr>
        <p:spPr>
          <a:xfrm>
            <a:off x="4355976" y="1268760"/>
            <a:ext cx="410445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dirty="0" smtClean="0"/>
              <a:t>・目次は自動生成すること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・章節</a:t>
            </a:r>
            <a:r>
              <a:rPr lang="ja-JP" altLang="en-US" sz="2400" dirty="0" smtClean="0"/>
              <a:t>番号は、適宜</a:t>
            </a:r>
            <a:r>
              <a:rPr lang="ja-JP" altLang="en-US" sz="2400" dirty="0" smtClean="0"/>
              <a:t>付与</a:t>
            </a:r>
            <a:endParaRPr lang="en-US" altLang="ja-JP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卒業論文の典型的構成（２）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340769"/>
            <a:ext cx="4762872" cy="4824536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××</a:t>
            </a:r>
            <a:r>
              <a:rPr lang="ja-JP" altLang="en-US" dirty="0" smtClean="0"/>
              <a:t>の解決の考え方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課題解決の考え方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前提条件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評価の方法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（評価軸の選定）</a:t>
            </a:r>
            <a:endParaRPr lang="en-US" altLang="ja-JP" dirty="0" smtClean="0"/>
          </a:p>
          <a:p>
            <a:r>
              <a:rPr lang="en-US" altLang="ja-JP" dirty="0" smtClean="0"/>
              <a:t>××</a:t>
            </a:r>
            <a:r>
              <a:rPr lang="ja-JP" altLang="en-US" dirty="0" smtClean="0"/>
              <a:t>サービスの提案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サービス概要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適用対象分野、顧客層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サービス機能の具体化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典型的なシナリオ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14</a:t>
            </a:fld>
            <a:endParaRPr lang="ja-JP" altLang="en-US"/>
          </a:p>
        </p:txBody>
      </p:sp>
      <p:sp>
        <p:nvSpPr>
          <p:cNvPr id="9" name="コンテンツ プレースホルダ 2"/>
          <p:cNvSpPr txBox="1">
            <a:spLocks/>
          </p:cNvSpPr>
          <p:nvPr/>
        </p:nvSpPr>
        <p:spPr>
          <a:xfrm>
            <a:off x="5004048" y="3717032"/>
            <a:ext cx="3923928" cy="2664296"/>
          </a:xfrm>
          <a:prstGeom prst="rect">
            <a:avLst/>
          </a:prstGeom>
        </p:spPr>
        <p:txBody>
          <a:bodyPr vert="horz" lIns="91440">
            <a:normAutofit/>
          </a:bodyPr>
          <a:lstStyle/>
          <a:p>
            <a:pPr marL="320040" lvl="0" indent="-32004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"/>
            </a:pPr>
            <a:r>
              <a:rPr lang="en-US" altLang="ja-JP" sz="3000" dirty="0" smtClean="0"/>
              <a:t>××</a:t>
            </a:r>
            <a:r>
              <a:rPr lang="ja-JP" altLang="en-US" sz="3000" dirty="0" smtClean="0"/>
              <a:t>手法の提案</a:t>
            </a:r>
          </a:p>
          <a:p>
            <a:pPr marL="777240" lvl="1" indent="-32004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"/>
            </a:pPr>
            <a:r>
              <a:rPr lang="ja-JP" altLang="en-US" sz="2600" dirty="0" smtClean="0"/>
              <a:t>手法概要</a:t>
            </a:r>
          </a:p>
          <a:p>
            <a:pPr marL="777240" lvl="1" indent="-32004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"/>
            </a:pPr>
            <a:r>
              <a:rPr lang="ja-JP" altLang="en-US" sz="2600" dirty="0" smtClean="0"/>
              <a:t>手法の利用局面</a:t>
            </a:r>
          </a:p>
          <a:p>
            <a:pPr marL="777240" lvl="1" indent="-32004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"/>
            </a:pPr>
            <a:r>
              <a:rPr lang="ja-JP" altLang="en-US" sz="2600" dirty="0" smtClean="0"/>
              <a:t>手法の具体化</a:t>
            </a:r>
          </a:p>
          <a:p>
            <a:pPr marL="777240" lvl="1" indent="-32004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"/>
            </a:pPr>
            <a:r>
              <a:rPr lang="ja-JP" altLang="en-US" sz="2600" dirty="0" smtClean="0"/>
              <a:t>典型的シナリオ</a:t>
            </a:r>
          </a:p>
        </p:txBody>
      </p:sp>
      <p:cxnSp>
        <p:nvCxnSpPr>
          <p:cNvPr id="11" name="直線コネクタ 10"/>
          <p:cNvCxnSpPr/>
          <p:nvPr/>
        </p:nvCxnSpPr>
        <p:spPr>
          <a:xfrm rot="5400000">
            <a:off x="3419872" y="4941168"/>
            <a:ext cx="259228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卒業論文の典型的構成（３）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××</a:t>
            </a:r>
            <a:r>
              <a:rPr lang="ja-JP" altLang="en-US" dirty="0" smtClean="0"/>
              <a:t>サービス／手法の提案（続き）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ビジネスモデル評価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市場分析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収支評価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サービス拡充計画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競合分析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マーケティング方法</a:t>
            </a:r>
            <a:endParaRPr lang="en-US" altLang="ja-JP" dirty="0" smtClean="0"/>
          </a:p>
          <a:p>
            <a:r>
              <a:rPr lang="ja-JP" altLang="en-US" dirty="0" smtClean="0"/>
              <a:t>評価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何が確認でき、何が確認できなかったのか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第三者評価結果と考察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15</a:t>
            </a:fld>
            <a:endParaRPr lang="ja-JP" altLang="en-US"/>
          </a:p>
        </p:txBody>
      </p:sp>
      <p:sp>
        <p:nvSpPr>
          <p:cNvPr id="5" name="角丸四角形 4"/>
          <p:cNvSpPr/>
          <p:nvPr/>
        </p:nvSpPr>
        <p:spPr>
          <a:xfrm>
            <a:off x="5004048" y="2492896"/>
            <a:ext cx="352839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dirty="0" smtClean="0"/>
              <a:t>手法の場合には、ビジネスモデル評価は不要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卒業論文の典型的構成（４）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ja-JP" altLang="en-US" dirty="0" smtClean="0"/>
              <a:t>おわりに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今後の課題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まとめ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謝辞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参考文献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（付録）調査、検討の詳細結果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16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4067944" y="2708920"/>
            <a:ext cx="4608512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dirty="0" smtClean="0"/>
              <a:t>書式が決まっているので、最初からその形式で整理しておく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テーマ選定（１）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何といっても、まずテーマ選定が重要。たくさんの案を出した上で、</a:t>
            </a:r>
            <a:r>
              <a:rPr lang="ja-JP" altLang="en-US" dirty="0" smtClean="0">
                <a:solidFill>
                  <a:srgbClr val="FF0000"/>
                </a:solidFill>
              </a:rPr>
              <a:t>１～２個に絞ろう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r>
              <a:rPr lang="ja-JP" altLang="en-US" dirty="0" smtClean="0"/>
              <a:t>テーマとは、誰も提案していなかった</a:t>
            </a:r>
            <a:r>
              <a:rPr lang="ja-JP" altLang="en-US" dirty="0" smtClean="0">
                <a:solidFill>
                  <a:srgbClr val="FF0000"/>
                </a:solidFill>
              </a:rPr>
              <a:t>何かを提案し解決する</a:t>
            </a:r>
            <a:r>
              <a:rPr lang="ja-JP" altLang="en-US" dirty="0" smtClean="0"/>
              <a:t>こと。</a:t>
            </a:r>
            <a:endParaRPr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世の中にとっての重要性</a:t>
            </a:r>
            <a:r>
              <a:rPr lang="ja-JP" altLang="en-US" dirty="0" smtClean="0"/>
              <a:t>があれば、さらによい。</a:t>
            </a:r>
            <a:endParaRPr lang="en-US" altLang="ja-JP" dirty="0" smtClean="0"/>
          </a:p>
          <a:p>
            <a:r>
              <a:rPr lang="ja-JP" altLang="en-US" dirty="0" smtClean="0"/>
              <a:t>これがはっきりするためには、ミニチュア版で、調査から解決までを１回やってみて、行けそうというあたりをつける必要がある。</a:t>
            </a:r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17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テーマ選定（２）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340768"/>
            <a:ext cx="8507288" cy="4953669"/>
          </a:xfrm>
        </p:spPr>
        <p:txBody>
          <a:bodyPr/>
          <a:lstStyle/>
          <a:p>
            <a:r>
              <a:rPr lang="ja-JP" altLang="en-US" dirty="0" smtClean="0"/>
              <a:t>テーマの案を出すアプローチには、２種類ある。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シーズ志向：おもしろい技術があるので、それを使って、あるいはそれを発展させて、現実の何かに適用できないかと考える。ただし、「高度な技術があれば、何かができます」というやり方だと、その技術の中身に立ち入れる訳ではないので、そこで止まってしまって、先に進まなくなるので注意すること。（クラウドソーシング、</a:t>
            </a:r>
            <a:r>
              <a:rPr lang="ja-JP" altLang="en-US" dirty="0" smtClean="0"/>
              <a:t>ライフログ、</a:t>
            </a:r>
            <a:r>
              <a:rPr lang="en-US" altLang="ja-JP" dirty="0" smtClean="0"/>
              <a:t>AR</a:t>
            </a:r>
            <a:r>
              <a:rPr lang="ja-JP" altLang="en-US" dirty="0" smtClean="0"/>
              <a:t>等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課題志向：何かの課題を見つけて、それを解いて行く。その課題が重要であることの説明は必要。医療業界、アパレル業界など、まず業界を決めて、その後、課題を見つけるという方法もあり。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18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調査（１）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調査項目表</a:t>
            </a:r>
            <a:r>
              <a:rPr lang="ja-JP" altLang="en-US" dirty="0" smtClean="0"/>
              <a:t>を作り、文献を調べながら、記入してゆこう。例えば、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出典</a:t>
            </a:r>
            <a:r>
              <a:rPr lang="ja-JP" altLang="en-US" dirty="0" smtClean="0"/>
              <a:t>（タイトル、執筆者、雑誌名、巻号、ページ、年号）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サービス</a:t>
            </a:r>
            <a:r>
              <a:rPr lang="ja-JP" altLang="en-US" dirty="0" smtClean="0"/>
              <a:t>（サービス名、内容、市場規模、対象顧客、ビジネス性、解決しようとしている課題、残された課題）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特徴的なこと、気になる点、所感、備考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調査した人、年月日</a:t>
            </a:r>
            <a:r>
              <a:rPr lang="ja-JP" altLang="en-US" dirty="0" smtClean="0"/>
              <a:t>　　　　　　　　　　など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19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調査（２）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参考文献の一覧は、最初から作っておこう。卒論に使える。</a:t>
            </a:r>
            <a:endParaRPr lang="en-US" altLang="ja-JP" dirty="0" smtClean="0"/>
          </a:p>
          <a:p>
            <a:r>
              <a:rPr lang="ja-JP" altLang="en-US" dirty="0" smtClean="0"/>
              <a:t>調査項目表は、卒論の付録として使える。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20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解決の考え方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解決策（複数のポイントからなる）と課題が対応しているかどうかをダイアグラムで書いて、整合が取れているか見てみよう。</a:t>
            </a:r>
            <a:endParaRPr lang="en-US" altLang="ja-JP" dirty="0" smtClean="0"/>
          </a:p>
          <a:p>
            <a:r>
              <a:rPr lang="ja-JP" altLang="en-US" dirty="0" smtClean="0"/>
              <a:t>「</a:t>
            </a:r>
            <a:r>
              <a:rPr lang="ja-JP" altLang="en-US" dirty="0" smtClean="0">
                <a:solidFill>
                  <a:srgbClr val="FF0000"/>
                </a:solidFill>
              </a:rPr>
              <a:t>複数の解決策を必ず考えて、その中から一番良いアイデアを評価して選ぶ</a:t>
            </a:r>
            <a:r>
              <a:rPr lang="ja-JP" altLang="en-US" dirty="0" smtClean="0"/>
              <a:t>」、ことを実践しよう。そのためには、評価項目が重要</a:t>
            </a:r>
            <a:endParaRPr lang="en-US" altLang="ja-JP" dirty="0" smtClean="0"/>
          </a:p>
          <a:p>
            <a:r>
              <a:rPr lang="ja-JP" altLang="en-US" dirty="0" smtClean="0"/>
              <a:t>評価はなるべく定量的に</a:t>
            </a:r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21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サービス・手法提案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サービスや手法がなるべくリアルに見えるように工夫しよう。</a:t>
            </a:r>
            <a:endParaRPr lang="en-US" altLang="ja-JP" sz="1100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サービス</a:t>
            </a:r>
            <a:r>
              <a:rPr lang="ja-JP" altLang="en-US" dirty="0" smtClean="0"/>
              <a:t>：最低でも、画面イメージがほしい。それを発展させ実現する方法としては、以下がある。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ネット上のフリーのサービスを活用（例：</a:t>
            </a:r>
            <a:r>
              <a:rPr lang="en-US" altLang="ja-JP" dirty="0" smtClean="0"/>
              <a:t>Wiki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Access</a:t>
            </a:r>
            <a:r>
              <a:rPr lang="ja-JP" altLang="en-US" dirty="0" smtClean="0"/>
              <a:t>や</a:t>
            </a:r>
            <a:r>
              <a:rPr lang="en-US" altLang="ja-JP" dirty="0" smtClean="0"/>
              <a:t>Excel</a:t>
            </a:r>
            <a:r>
              <a:rPr lang="ja-JP" altLang="en-US" dirty="0" smtClean="0"/>
              <a:t>を使って、</a:t>
            </a:r>
            <a:r>
              <a:rPr lang="en-US" altLang="ja-JP" dirty="0" smtClean="0"/>
              <a:t>PC</a:t>
            </a:r>
            <a:r>
              <a:rPr lang="ja-JP" altLang="en-US" dirty="0" smtClean="0"/>
              <a:t>上で実現する。</a:t>
            </a:r>
            <a:r>
              <a:rPr lang="en-US" altLang="ja-JP" dirty="0" smtClean="0"/>
              <a:t>Excel</a:t>
            </a:r>
            <a:r>
              <a:rPr lang="ja-JP" altLang="en-US" dirty="0" smtClean="0"/>
              <a:t>の場合、</a:t>
            </a:r>
            <a:r>
              <a:rPr lang="en-US" altLang="ja-JP" dirty="0" smtClean="0"/>
              <a:t>Visual</a:t>
            </a:r>
            <a:r>
              <a:rPr lang="ja-JP" altLang="en-US" dirty="0" smtClean="0"/>
              <a:t> </a:t>
            </a:r>
            <a:r>
              <a:rPr lang="en-US" altLang="ja-JP" dirty="0" smtClean="0"/>
              <a:t>Basic</a:t>
            </a:r>
            <a:r>
              <a:rPr lang="ja-JP" altLang="en-US" dirty="0" err="1" smtClean="0"/>
              <a:t>での</a:t>
            </a:r>
            <a:r>
              <a:rPr lang="ja-JP" altLang="en-US" dirty="0" smtClean="0"/>
              <a:t>プログラミングが必要（植竹ゼミのアプローチ）。</a:t>
            </a:r>
            <a:r>
              <a:rPr lang="en-US" altLang="ja-JP" dirty="0" smtClean="0"/>
              <a:t> Access</a:t>
            </a:r>
            <a:r>
              <a:rPr lang="ja-JP" altLang="en-US" dirty="0" smtClean="0"/>
              <a:t>もプログラミングができれば、さらに発展させられる（少し勉強が必要） 。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ネット上でプログラミングする（大分勉強が必要）。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手法</a:t>
            </a:r>
            <a:r>
              <a:rPr lang="ja-JP" altLang="en-US" dirty="0" smtClean="0"/>
              <a:t>：何かの具体的な事例に適用して、良くなった結果のイメージがほしい。実例に適用し、定量評価できればさらに良い。</a:t>
            </a:r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22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評価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第三者評価</a:t>
            </a:r>
            <a:r>
              <a:rPr lang="ja-JP" altLang="en-US" dirty="0" smtClean="0"/>
              <a:t>は、必須。その道の人に聞けるのがベスト。</a:t>
            </a:r>
            <a:endParaRPr lang="en-US" altLang="ja-JP" dirty="0" smtClean="0"/>
          </a:p>
          <a:p>
            <a:r>
              <a:rPr lang="ja-JP" altLang="en-US" dirty="0" smtClean="0"/>
              <a:t>その道の人が聞いてくれるためには、課題認識や調査結果、検討結果に本気さが必要。いい加減な提案には、付き合ってくれない。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⇒検討結果のプレゼン資料が必要（卒論の発表会資料にも転用可能）</a:t>
            </a:r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23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検討・執筆にあたって（１）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まず卒論の</a:t>
            </a:r>
            <a:r>
              <a:rPr lang="ja-JP" altLang="en-US" dirty="0" smtClean="0">
                <a:solidFill>
                  <a:srgbClr val="FF0000"/>
                </a:solidFill>
              </a:rPr>
              <a:t>目次案</a:t>
            </a:r>
            <a:r>
              <a:rPr lang="ja-JP" altLang="en-US" dirty="0" smtClean="0"/>
              <a:t>をつくろう。</a:t>
            </a:r>
            <a:endParaRPr lang="en-US" altLang="ja-JP" dirty="0" smtClean="0"/>
          </a:p>
          <a:p>
            <a:r>
              <a:rPr lang="ja-JP" altLang="en-US" dirty="0" smtClean="0"/>
              <a:t>その目次に、検討結果が順次収まるように検討を進めよう。必要なら目次を修正する。</a:t>
            </a:r>
            <a:endParaRPr lang="en-US" altLang="ja-JP" dirty="0" smtClean="0"/>
          </a:p>
          <a:p>
            <a:r>
              <a:rPr lang="ja-JP" altLang="en-US" dirty="0" smtClean="0"/>
              <a:t>　⇒</a:t>
            </a:r>
            <a:r>
              <a:rPr lang="en-US" altLang="ja-JP" dirty="0" smtClean="0"/>
              <a:t>Word</a:t>
            </a:r>
            <a:r>
              <a:rPr lang="ja-JP" altLang="en-US" dirty="0" smtClean="0"/>
              <a:t>を利用のこと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　（見出しから目次を自動生成可能）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最初から文章を書くのではなく、段落毎の要約を書いて、それを眺めた時、矛盾がないかどうかを確認する。例えば、・・・・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24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検討・執筆にあたって（２）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ja-JP" altLang="en-US" dirty="0" smtClean="0"/>
              <a:t>狙いと、調査内容や調査項目が整合しているか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課題に対して解決案が整合しているか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解決案を、狙いに即した観点で評価しているか</a:t>
            </a:r>
            <a:endParaRPr lang="en-US" altLang="ja-JP" dirty="0" smtClean="0"/>
          </a:p>
          <a:p>
            <a:pPr lvl="1">
              <a:buNone/>
            </a:pPr>
            <a:r>
              <a:rPr lang="ja-JP" altLang="en-US" dirty="0" smtClean="0"/>
              <a:t>　　　　　　　　　　　　　　　　　　　　など</a:t>
            </a:r>
            <a:endParaRPr lang="en-US" altLang="ja-JP" dirty="0" smtClean="0"/>
          </a:p>
          <a:p>
            <a:r>
              <a:rPr lang="ja-JP" altLang="en-US" dirty="0" smtClean="0"/>
              <a:t>なるべく箇条書きで、全体構成がわかるようにしよう。</a:t>
            </a:r>
            <a:endParaRPr lang="en-US" altLang="ja-JP" dirty="0" smtClean="0"/>
          </a:p>
          <a:p>
            <a:r>
              <a:rPr lang="ja-JP" altLang="en-US" dirty="0" smtClean="0"/>
              <a:t>事実と、自分の評価を分けよう。</a:t>
            </a:r>
            <a:endParaRPr lang="en-US" altLang="ja-JP" dirty="0" smtClean="0"/>
          </a:p>
          <a:p>
            <a:r>
              <a:rPr lang="ja-JP" altLang="en-US" dirty="0" smtClean="0"/>
              <a:t>人の意見と、自分の意見を区別しよう。人の意見なら、出典を明記すること。</a:t>
            </a:r>
            <a:endParaRPr lang="en-US" altLang="ja-JP" dirty="0" smtClean="0"/>
          </a:p>
          <a:p>
            <a:r>
              <a:rPr lang="ja-JP" altLang="en-US" dirty="0" smtClean="0"/>
              <a:t>箇条書きをなるべく使おう。</a:t>
            </a:r>
            <a:endParaRPr lang="en-US" altLang="ja-JP" dirty="0" smtClean="0"/>
          </a:p>
          <a:p>
            <a:pPr lvl="1"/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25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検討・執筆にあたって（３）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誰が読者か</a:t>
            </a:r>
            <a:r>
              <a:rPr lang="ja-JP" altLang="en-US" dirty="0" smtClean="0"/>
              <a:t>を考えよう。⇒その分野の知識を必ずしももっていない学生（特に後輩）、教員</a:t>
            </a:r>
            <a:endParaRPr lang="en-US" altLang="ja-JP" dirty="0" smtClean="0"/>
          </a:p>
          <a:p>
            <a:r>
              <a:rPr lang="ja-JP" altLang="en-US" dirty="0" smtClean="0"/>
              <a:t>その読者が理解できるようにするためには、自分が当然と思っていることも、予備知識として植えつけておく必要がある。</a:t>
            </a:r>
            <a:endParaRPr lang="en-US" altLang="ja-JP" dirty="0" smtClean="0"/>
          </a:p>
          <a:p>
            <a:r>
              <a:rPr lang="ja-JP" altLang="en-US" dirty="0" smtClean="0"/>
              <a:t>逆に、卒論の理解に必要のない知識は、書く必要がない。どうしても書きたければ、付録に書く。</a:t>
            </a:r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26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検討・執筆にあたって（４）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段落間の関係を明確に</a:t>
            </a:r>
            <a:r>
              <a:rPr lang="ja-JP" altLang="en-US" dirty="0" smtClean="0"/>
              <a:t>しよう。前の段落で言ったことについて、</a:t>
            </a:r>
            <a:endParaRPr lang="en-US" altLang="ja-JP" dirty="0" smtClean="0"/>
          </a:p>
          <a:p>
            <a:endParaRPr lang="en-US" altLang="ja-JP" dirty="0" smtClean="0"/>
          </a:p>
          <a:p>
            <a:pPr lvl="1"/>
            <a:r>
              <a:rPr lang="ja-JP" altLang="en-US" dirty="0" smtClean="0"/>
              <a:t>詳しく言い直す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例示する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理由、原因を説明する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前提条件を述べる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結果を言う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比較する</a:t>
            </a:r>
            <a:endParaRPr lang="en-US" altLang="ja-JP" dirty="0" smtClean="0"/>
          </a:p>
          <a:p>
            <a:pPr lvl="1"/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27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体裁（１）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タイトル</a:t>
            </a:r>
            <a:r>
              <a:rPr kumimoji="1" lang="ja-JP" altLang="en-US" dirty="0" smtClean="0"/>
              <a:t>：１６ポイント、ＭＳＰゴシック、中央揃え</a:t>
            </a:r>
            <a:endParaRPr kumimoji="1"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著者名</a:t>
            </a:r>
            <a:r>
              <a:rPr lang="ja-JP" altLang="en-US" dirty="0" smtClean="0"/>
              <a:t>： １４ポイント、ＭＳＰゴシック、中央揃え</a:t>
            </a:r>
            <a:endParaRPr lang="en-US" altLang="ja-JP" dirty="0" smtClean="0"/>
          </a:p>
          <a:p>
            <a:r>
              <a:rPr kumimoji="1" lang="ja-JP" altLang="en-US" dirty="0" smtClean="0">
                <a:solidFill>
                  <a:srgbClr val="FF0000"/>
                </a:solidFill>
              </a:rPr>
              <a:t>章節タイトル</a:t>
            </a:r>
            <a:r>
              <a:rPr kumimoji="1" lang="ja-JP" altLang="en-US" dirty="0" smtClean="0"/>
              <a:t>：１０．５ポイント、ＭＳＰゴシック、左揃え</a:t>
            </a:r>
            <a:endParaRPr kumimoji="1"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本文</a:t>
            </a:r>
            <a:r>
              <a:rPr lang="ja-JP" altLang="en-US" dirty="0" smtClean="0"/>
              <a:t>：１０．５ポイント、ＭＳＰ明朝、左揃え</a:t>
            </a:r>
            <a:endParaRPr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参考文献</a:t>
            </a:r>
            <a:r>
              <a:rPr lang="ja-JP" altLang="en-US" dirty="0" smtClean="0"/>
              <a:t>： １０．５ポイント、ＭＳＰ明朝、左揃え</a:t>
            </a:r>
            <a:endParaRPr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図表タイトル</a:t>
            </a:r>
            <a:r>
              <a:rPr lang="ja-JP" altLang="en-US" dirty="0" smtClean="0"/>
              <a:t>： １０．５ポイント、ＭＳＰ明朝、中央揃え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体裁（２）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章節番号</a:t>
            </a:r>
            <a:r>
              <a:rPr kumimoji="1" lang="ja-JP" altLang="en-US" dirty="0" smtClean="0"/>
              <a:t>　　例　</a:t>
            </a:r>
            <a:endParaRPr kumimoji="1" lang="en-US" altLang="ja-JP" dirty="0" smtClean="0"/>
          </a:p>
          <a:p>
            <a:pPr lvl="1">
              <a:buNone/>
            </a:pPr>
            <a:r>
              <a:rPr lang="ja-JP" altLang="en-US" dirty="0" smtClean="0"/>
              <a:t>１．サービス機能</a:t>
            </a:r>
            <a:endParaRPr lang="en-US" altLang="ja-JP" dirty="0" smtClean="0"/>
          </a:p>
          <a:p>
            <a:pPr lvl="1">
              <a:buNone/>
            </a:pPr>
            <a:r>
              <a:rPr kumimoji="1" lang="ja-JP" altLang="en-US" dirty="0" smtClean="0"/>
              <a:t>１．１　サービスの具体的機能</a:t>
            </a:r>
            <a:endParaRPr kumimoji="1" lang="en-US" altLang="ja-JP" dirty="0" smtClean="0"/>
          </a:p>
          <a:p>
            <a:pPr lvl="1">
              <a:buNone/>
            </a:pPr>
            <a:r>
              <a:rPr lang="ja-JP" altLang="en-US" dirty="0" smtClean="0"/>
              <a:t>１．１．１　アカウント登録機能</a:t>
            </a:r>
            <a:endParaRPr lang="en-US" altLang="ja-JP" dirty="0" smtClean="0"/>
          </a:p>
          <a:p>
            <a:pPr lvl="1">
              <a:buNone/>
            </a:pPr>
            <a:r>
              <a:rPr kumimoji="1" lang="ja-JP" altLang="en-US" dirty="0" smtClean="0"/>
              <a:t>①機能概要</a:t>
            </a:r>
            <a:endParaRPr kumimoji="1" lang="en-US" altLang="ja-JP" dirty="0" smtClean="0"/>
          </a:p>
          <a:p>
            <a:pPr lvl="1">
              <a:buNone/>
            </a:pP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  <p:sp>
        <p:nvSpPr>
          <p:cNvPr id="5" name="右中かっこ 4"/>
          <p:cNvSpPr/>
          <p:nvPr/>
        </p:nvSpPr>
        <p:spPr>
          <a:xfrm>
            <a:off x="6084168" y="2852936"/>
            <a:ext cx="360040" cy="1440160"/>
          </a:xfrm>
          <a:prstGeom prst="rightBrace">
            <a:avLst>
              <a:gd name="adj1" fmla="val 46239"/>
              <a:gd name="adj2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4355976" y="4653136"/>
            <a:ext cx="352839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dirty="0" smtClean="0"/>
              <a:t>統一性があれば、自由な体系で良い。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体裁（３）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1944216"/>
          </a:xfrm>
        </p:spPr>
        <p:txBody>
          <a:bodyPr>
            <a:normAutofit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図</a:t>
            </a:r>
            <a:r>
              <a:rPr lang="ja-JP" altLang="en-US" dirty="0" smtClean="0"/>
              <a:t>：図の下にタイトル、</a:t>
            </a:r>
            <a:r>
              <a:rPr lang="ja-JP" altLang="en-US" dirty="0" smtClean="0">
                <a:solidFill>
                  <a:srgbClr val="FF0000"/>
                </a:solidFill>
              </a:rPr>
              <a:t>論文全体で通し番号</a:t>
            </a:r>
            <a:r>
              <a:rPr lang="ja-JP" altLang="en-US" dirty="0" smtClean="0"/>
              <a:t>　　　</a:t>
            </a:r>
            <a:endParaRPr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表</a:t>
            </a:r>
            <a:r>
              <a:rPr lang="ja-JP" altLang="en-US" dirty="0" smtClean="0"/>
              <a:t>：図の上にタイトル、</a:t>
            </a:r>
            <a:r>
              <a:rPr lang="ja-JP" altLang="en-US" dirty="0" smtClean="0">
                <a:solidFill>
                  <a:srgbClr val="FF0000"/>
                </a:solidFill>
              </a:rPr>
              <a:t>論文全体で通し</a:t>
            </a:r>
            <a:r>
              <a:rPr lang="ja-JP" altLang="en-US" dirty="0" smtClean="0">
                <a:solidFill>
                  <a:srgbClr val="FF0000"/>
                </a:solidFill>
              </a:rPr>
              <a:t>番号（表とは別）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30</a:t>
            </a:fld>
            <a:endParaRPr kumimoji="1" lang="ja-JP" altLang="en-US"/>
          </a:p>
        </p:txBody>
      </p:sp>
      <p:pic>
        <p:nvPicPr>
          <p:cNvPr id="1026" name="Picture 2" descr="C:\Users\JS\AppData\Local\Temp\x10sctmp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56992"/>
            <a:ext cx="3586361" cy="3200643"/>
          </a:xfrm>
          <a:prstGeom prst="rect">
            <a:avLst/>
          </a:prstGeom>
          <a:noFill/>
        </p:spPr>
      </p:pic>
      <p:pic>
        <p:nvPicPr>
          <p:cNvPr id="1028" name="Picture 4" descr="C:\Users\JS\AppData\Local\Temp\x10sctmp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100" y="3717032"/>
            <a:ext cx="4859900" cy="25885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体裁（４）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/>
          </a:bodyPr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アルファベット、数字</a:t>
            </a:r>
            <a:r>
              <a:rPr kumimoji="1" lang="ja-JP" altLang="en-US" dirty="0" smtClean="0"/>
              <a:t>：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半角で記入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ただし、一文字なら全角</a:t>
            </a:r>
            <a:endParaRPr kumimoji="1" lang="en-US" altLang="ja-JP" dirty="0" smtClean="0"/>
          </a:p>
          <a:p>
            <a:pPr lvl="1"/>
            <a:endParaRPr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句読点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lang="ja-JP" altLang="en-US" dirty="0" smtClean="0"/>
              <a:t>「、」と「。」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学会によっては、「，」や「．」を使うところも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読点の場所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主語の後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引用の後　　　もう疲れた、と彼は言った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係り受けを断ち切るため（後出）</a:t>
            </a:r>
            <a:endParaRPr lang="en-US" altLang="ja-JP" dirty="0" smtClean="0"/>
          </a:p>
          <a:p>
            <a:pPr lvl="1"/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31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体裁（５）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口調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lang="ja-JP" altLang="en-US" dirty="0" smtClean="0"/>
              <a:t>「だ、である」調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話し言葉は禁止。体言止めも禁止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略称は、初めて出現した時に、正式表記を書く。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pPr lvl="1">
              <a:buNone/>
            </a:pPr>
            <a:r>
              <a:rPr kumimoji="1" lang="en-US" altLang="ja-JP" dirty="0" err="1" smtClean="0"/>
              <a:t>Augumented</a:t>
            </a:r>
            <a:r>
              <a:rPr kumimoji="1" lang="en-US" altLang="ja-JP" dirty="0" smtClean="0"/>
              <a:t> Reality</a:t>
            </a:r>
            <a:r>
              <a:rPr kumimoji="1" lang="ja-JP" altLang="en-US" dirty="0" smtClean="0"/>
              <a:t>（</a:t>
            </a:r>
            <a:r>
              <a:rPr kumimoji="1" lang="en-US" altLang="ja-JP" dirty="0" smtClean="0"/>
              <a:t>AR</a:t>
            </a:r>
            <a:r>
              <a:rPr kumimoji="1" lang="ja-JP" altLang="en-US" dirty="0" smtClean="0"/>
              <a:t>と略す、仮想現実）は、</a:t>
            </a:r>
            <a:endParaRPr kumimoji="1" lang="en-US" altLang="ja-JP" dirty="0" smtClean="0"/>
          </a:p>
          <a:p>
            <a:pPr lvl="1">
              <a:buNone/>
            </a:pPr>
            <a:r>
              <a:rPr lang="ja-JP" altLang="en-US" dirty="0" smtClean="0"/>
              <a:t>　　　　　　　　　　・・・・</a:t>
            </a:r>
            <a:endParaRPr lang="en-US" altLang="ja-JP" dirty="0" smtClean="0"/>
          </a:p>
          <a:p>
            <a:pPr lvl="1">
              <a:buNone/>
            </a:pPr>
            <a:r>
              <a:rPr kumimoji="1" lang="en-US" altLang="ja-JP" dirty="0" smtClean="0"/>
              <a:t>AR</a:t>
            </a:r>
            <a:r>
              <a:rPr kumimoji="1" lang="ja-JP" altLang="en-US" dirty="0" smtClean="0"/>
              <a:t>に関する技術研究は、この数年で進歩している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32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体裁（６）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5256584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sz="3200" dirty="0" smtClean="0">
                <a:solidFill>
                  <a:srgbClr val="FF0000"/>
                </a:solidFill>
              </a:rPr>
              <a:t>参考文献</a:t>
            </a:r>
            <a:endParaRPr lang="en-US" altLang="ja-JP" sz="3200" dirty="0" smtClean="0">
              <a:solidFill>
                <a:srgbClr val="FF0000"/>
              </a:solidFill>
            </a:endParaRPr>
          </a:p>
          <a:p>
            <a:pPr lvl="1"/>
            <a:r>
              <a:rPr lang="ja-JP" altLang="en-US" sz="2800" dirty="0" smtClean="0"/>
              <a:t>著者名のアイウエオ順（出現順も可）</a:t>
            </a:r>
            <a:endParaRPr lang="en-US" altLang="ja-JP" sz="2800" dirty="0" smtClean="0"/>
          </a:p>
          <a:p>
            <a:pPr lvl="1"/>
            <a:r>
              <a:rPr lang="ja-JP" altLang="en-US" sz="2800" dirty="0" smtClean="0"/>
              <a:t>本文での引用は、この番号で。　例　文献</a:t>
            </a:r>
            <a:r>
              <a:rPr lang="en-US" altLang="ja-JP" sz="2800" dirty="0" smtClean="0"/>
              <a:t>[1]</a:t>
            </a:r>
            <a:r>
              <a:rPr lang="ja-JP" altLang="en-US" sz="2800" dirty="0" smtClean="0"/>
              <a:t>では</a:t>
            </a:r>
            <a:endParaRPr lang="en-US" altLang="ja-JP" sz="2800" dirty="0" smtClean="0"/>
          </a:p>
          <a:p>
            <a:pPr lvl="1"/>
            <a:r>
              <a:rPr lang="en-US" altLang="ja-JP" sz="2800" dirty="0" smtClean="0"/>
              <a:t>[</a:t>
            </a:r>
            <a:r>
              <a:rPr lang="ja-JP" altLang="en-US" sz="2800" dirty="0" smtClean="0"/>
              <a:t>番号</a:t>
            </a:r>
            <a:r>
              <a:rPr lang="en-US" altLang="ja-JP" sz="2800" dirty="0" smtClean="0"/>
              <a:t>]</a:t>
            </a:r>
            <a:r>
              <a:rPr lang="ja-JP" altLang="en-US" sz="2800" dirty="0" smtClean="0"/>
              <a:t>著者名、「タイトル」、出版社名、書名、巻＃、号＃、頁＃（年号）．</a:t>
            </a:r>
            <a:endParaRPr lang="en-US" altLang="ja-JP" sz="2800" dirty="0" smtClean="0"/>
          </a:p>
          <a:p>
            <a:pPr lvl="1">
              <a:buNone/>
            </a:pPr>
            <a:endParaRPr lang="en-US" altLang="ja-JP" dirty="0" smtClean="0"/>
          </a:p>
          <a:p>
            <a:pPr marL="1077913" lvl="2" indent="-354013">
              <a:buNone/>
            </a:pPr>
            <a:r>
              <a:rPr lang="en-US" altLang="ja-JP" dirty="0" smtClean="0"/>
              <a:t>[1]</a:t>
            </a:r>
            <a:r>
              <a:rPr lang="ja-JP" altLang="ja-JP" dirty="0" smtClean="0"/>
              <a:t>関根純、末永高志、</a:t>
            </a:r>
            <a:r>
              <a:rPr lang="ja-JP" altLang="en-US" dirty="0" smtClean="0"/>
              <a:t>・・・</a:t>
            </a:r>
            <a:r>
              <a:rPr lang="ja-JP" altLang="ja-JP" dirty="0" smtClean="0"/>
              <a:t>、「ビジネス・インテリジェンス・システムにおける情報要求の抽出手法」、情報処理学会論文誌、</a:t>
            </a:r>
            <a:r>
              <a:rPr lang="en-US" altLang="ja-JP" dirty="0" smtClean="0"/>
              <a:t>Vol.50</a:t>
            </a:r>
            <a:r>
              <a:rPr lang="ja-JP" altLang="ja-JP" dirty="0" err="1" smtClean="0"/>
              <a:t>、</a:t>
            </a:r>
            <a:r>
              <a:rPr lang="en-US" altLang="ja-JP" dirty="0" smtClean="0"/>
              <a:t>No.12</a:t>
            </a:r>
            <a:r>
              <a:rPr lang="ja-JP" altLang="ja-JP" dirty="0" err="1" smtClean="0"/>
              <a:t>、</a:t>
            </a:r>
            <a:r>
              <a:rPr lang="en-US" altLang="ja-JP" dirty="0" smtClean="0"/>
              <a:t>pp. 2990-3000(2009).</a:t>
            </a:r>
          </a:p>
          <a:p>
            <a:pPr marL="1077913" lvl="2" indent="-354013">
              <a:buNone/>
            </a:pPr>
            <a:r>
              <a:rPr lang="en-US" altLang="ja-JP" dirty="0" smtClean="0"/>
              <a:t>[2]</a:t>
            </a:r>
            <a:r>
              <a:rPr lang="en-US" altLang="ja-JP" dirty="0" err="1" smtClean="0"/>
              <a:t>Sekine</a:t>
            </a:r>
            <a:r>
              <a:rPr lang="en-US" altLang="ja-JP" dirty="0" smtClean="0"/>
              <a:t>, J.,  </a:t>
            </a:r>
            <a:r>
              <a:rPr lang="en-US" altLang="ja-JP" dirty="0" err="1" smtClean="0"/>
              <a:t>Suenaga</a:t>
            </a:r>
            <a:r>
              <a:rPr lang="en-US" altLang="ja-JP" dirty="0" smtClean="0"/>
              <a:t>,  T</a:t>
            </a:r>
            <a:r>
              <a:rPr lang="ja-JP" altLang="en-US" dirty="0" smtClean="0"/>
              <a:t>・・・</a:t>
            </a:r>
            <a:r>
              <a:rPr lang="en-US" altLang="ja-JP" dirty="0" smtClean="0"/>
              <a:t>: A Business Process-IT Alignment Method for Business Intelligence,  10th Workshop on Business Process Modeling,  Development,  and Support ,  pp. 46-57(2009).</a:t>
            </a:r>
            <a:endParaRPr lang="ja-JP" altLang="ja-JP" dirty="0" smtClean="0"/>
          </a:p>
          <a:p>
            <a:pPr marL="723900" lvl="2" indent="0">
              <a:buNone/>
            </a:pPr>
            <a:endParaRPr lang="ja-JP" altLang="ja-JP" dirty="0" smtClean="0"/>
          </a:p>
          <a:p>
            <a:pPr lvl="2">
              <a:buNone/>
            </a:pP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33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体裁（７）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専修</a:t>
            </a:r>
            <a:r>
              <a:rPr lang="ja-JP" altLang="en-US" dirty="0" smtClean="0"/>
              <a:t>大学の卒論として認められるためには、表紙が以下の書式になっている必要がある。</a:t>
            </a:r>
            <a:endParaRPr lang="en-US" altLang="ja-JP" dirty="0" smtClean="0"/>
          </a:p>
          <a:p>
            <a:endParaRPr lang="en-US" altLang="ja-JP" dirty="0" smtClean="0"/>
          </a:p>
          <a:p>
            <a:pPr lvl="1"/>
            <a:r>
              <a:rPr kumimoji="1" lang="ja-JP" altLang="en-US" dirty="0" smtClean="0"/>
              <a:t>２０</a:t>
            </a:r>
            <a:r>
              <a:rPr kumimoji="1" lang="en-US" altLang="ja-JP" dirty="0" smtClean="0"/>
              <a:t>XX</a:t>
            </a:r>
            <a:r>
              <a:rPr kumimoji="1" lang="ja-JP" altLang="en-US" dirty="0" smtClean="0"/>
              <a:t>年　卒業論文（左上）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タイトル（中央）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提出年月日（下）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専修大学　経営学　経営学科（下）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学籍</a:t>
            </a:r>
            <a:r>
              <a:rPr kumimoji="1" lang="ja-JP" altLang="en-US" dirty="0" smtClean="0"/>
              <a:t>番号　氏名（下）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指導教官　関根　純　教授（下）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34</a:t>
            </a:fld>
            <a:endParaRPr kumimoji="1" lang="ja-JP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体裁（８）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53669"/>
          </a:xfrm>
        </p:spPr>
        <p:txBody>
          <a:bodyPr/>
          <a:lstStyle/>
          <a:p>
            <a:r>
              <a:rPr kumimoji="1" lang="ja-JP" altLang="en-US" dirty="0" smtClean="0"/>
              <a:t>章や節が始まる前に１行空けること。</a:t>
            </a:r>
            <a:endParaRPr kumimoji="1" lang="en-US" altLang="ja-JP" dirty="0" smtClean="0"/>
          </a:p>
          <a:p>
            <a:r>
              <a:rPr lang="ja-JP" altLang="en-US" dirty="0" smtClean="0"/>
              <a:t>段落の最初は、１文字空けること。その他、インデントが適切かどうか、注意を払うこと。</a:t>
            </a:r>
            <a:endParaRPr lang="en-US" altLang="ja-JP" dirty="0" smtClean="0"/>
          </a:p>
          <a:p>
            <a:r>
              <a:rPr kumimoji="1" lang="ja-JP" altLang="en-US" dirty="0" smtClean="0"/>
              <a:t>目次が生成できるように、章節番号のスタイルを設定すること（産学でやった筈）。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見出し１⇒章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見出し２⇒節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見出し３⇒項</a:t>
            </a:r>
            <a:endParaRPr lang="en-US" altLang="ja-JP" dirty="0" smtClean="0"/>
          </a:p>
          <a:p>
            <a:pPr marL="630238" lvl="1" indent="358775">
              <a:buNone/>
            </a:pPr>
            <a:r>
              <a:rPr kumimoji="1" lang="ja-JP" altLang="en-US" dirty="0" smtClean="0"/>
              <a:t>尚、章のスタイルを自分流にアレンジした後、そのスタイルのところで右クリックして、「選択箇所と一致するようスタイル</a:t>
            </a:r>
            <a:r>
              <a:rPr kumimoji="1" lang="en-US" altLang="ja-JP" dirty="0" smtClean="0"/>
              <a:t>××</a:t>
            </a:r>
            <a:r>
              <a:rPr kumimoji="1" lang="ja-JP" altLang="en-US" dirty="0" smtClean="0"/>
              <a:t>を変更」を選ぶと、同じスタイルのところは、全て変更される。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35</a:t>
            </a:fld>
            <a:endParaRPr kumimoji="1" lang="ja-JP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日本語（１）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dirty="0" smtClean="0"/>
              <a:t>「</a:t>
            </a:r>
            <a:r>
              <a:rPr lang="ja-JP" altLang="en-US" dirty="0" smtClean="0">
                <a:solidFill>
                  <a:srgbClr val="FF0000"/>
                </a:solidFill>
              </a:rPr>
              <a:t>知のツールボックス</a:t>
            </a:r>
            <a:r>
              <a:rPr lang="ja-JP" altLang="en-US" dirty="0" smtClean="0"/>
              <a:t>」をよく読もう。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主語と述語の関係は適切か</a:t>
            </a:r>
            <a:endParaRPr lang="en-US" altLang="ja-JP" dirty="0" smtClean="0"/>
          </a:p>
          <a:p>
            <a:r>
              <a:rPr lang="ja-JP" altLang="en-US" dirty="0" smtClean="0"/>
              <a:t>接続詞は、問題ないか。特に、「が」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r>
              <a:rPr lang="ja-JP" altLang="en-US" dirty="0" smtClean="0"/>
              <a:t>気になるお値段だ</a:t>
            </a:r>
            <a:r>
              <a:rPr lang="ja-JP" altLang="en-US" u="sng" dirty="0" smtClean="0"/>
              <a:t>が</a:t>
            </a:r>
            <a:r>
              <a:rPr lang="ja-JP" altLang="en-US" dirty="0" smtClean="0"/>
              <a:t>、安めにしました。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食べてみた</a:t>
            </a:r>
            <a:r>
              <a:rPr lang="ja-JP" altLang="en-US" u="sng" dirty="0" smtClean="0"/>
              <a:t>が</a:t>
            </a:r>
            <a:r>
              <a:rPr lang="ja-JP" altLang="en-US" dirty="0" smtClean="0"/>
              <a:t>、まずかった。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lang="ja-JP" altLang="en-US" smtClean="0"/>
              <a:pPr/>
              <a:t>36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日本語（２）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複雑な係り受け</a:t>
            </a:r>
            <a:r>
              <a:rPr lang="ja-JP" altLang="en-US" dirty="0" smtClean="0"/>
              <a:t>は避ける。</a:t>
            </a:r>
            <a:endParaRPr lang="en-US" altLang="ja-JP" dirty="0" smtClean="0"/>
          </a:p>
          <a:p>
            <a:pPr lvl="3"/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FF0000"/>
                </a:solidFill>
              </a:rPr>
              <a:t>例１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lang="ja-JP" altLang="en-US" u="sng" dirty="0" smtClean="0"/>
              <a:t>証人は</a:t>
            </a:r>
            <a:r>
              <a:rPr lang="ja-JP" altLang="en-US" u="dbl" dirty="0" smtClean="0"/>
              <a:t>容疑者が</a:t>
            </a:r>
            <a:r>
              <a:rPr lang="ja-JP" altLang="en-US" u="dottedHeavy" dirty="0" smtClean="0"/>
              <a:t>店員が</a:t>
            </a:r>
            <a:r>
              <a:rPr lang="ja-JP" altLang="en-US" dirty="0" smtClean="0"/>
              <a:t>外の物音に</a:t>
            </a:r>
            <a:r>
              <a:rPr lang="ja-JP" altLang="en-US" u="dottedHeavy" dirty="0" smtClean="0"/>
              <a:t>気を取られている</a:t>
            </a:r>
            <a:r>
              <a:rPr lang="ja-JP" altLang="en-US" dirty="0" smtClean="0"/>
              <a:t>最中に</a:t>
            </a:r>
            <a:r>
              <a:rPr lang="ja-JP" altLang="en-US" u="dbl" dirty="0" smtClean="0"/>
              <a:t>盗んだ</a:t>
            </a:r>
            <a:r>
              <a:rPr lang="ja-JP" altLang="en-US" dirty="0" smtClean="0"/>
              <a:t>のを</a:t>
            </a:r>
            <a:r>
              <a:rPr lang="ja-JP" altLang="en-US" u="sng" dirty="0" smtClean="0"/>
              <a:t>見たと言った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r>
              <a:rPr lang="ja-JP" altLang="en-US" u="dottedHeavy" dirty="0" smtClean="0"/>
              <a:t>店員が</a:t>
            </a:r>
            <a:r>
              <a:rPr lang="ja-JP" altLang="en-US" dirty="0" smtClean="0"/>
              <a:t>外の物音に</a:t>
            </a:r>
            <a:r>
              <a:rPr lang="ja-JP" altLang="en-US" u="dottedHeavy" dirty="0" smtClean="0"/>
              <a:t>気を取られている</a:t>
            </a:r>
            <a:r>
              <a:rPr lang="ja-JP" altLang="en-US" dirty="0" smtClean="0"/>
              <a:t>最中に、</a:t>
            </a:r>
            <a:r>
              <a:rPr lang="ja-JP" altLang="en-US" u="dbl" dirty="0" smtClean="0"/>
              <a:t>容疑者が盗んだ</a:t>
            </a:r>
            <a:r>
              <a:rPr lang="ja-JP" altLang="en-US" dirty="0" smtClean="0"/>
              <a:t>のを、</a:t>
            </a:r>
            <a:r>
              <a:rPr lang="ja-JP" altLang="en-US" u="sng" dirty="0" smtClean="0"/>
              <a:t>証人は見たと言った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pPr lvl="1">
              <a:buNone/>
            </a:pPr>
            <a:r>
              <a:rPr lang="ja-JP" altLang="en-US" dirty="0" smtClean="0">
                <a:solidFill>
                  <a:srgbClr val="FF0000"/>
                </a:solidFill>
              </a:rPr>
              <a:t>例２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lang="ja-JP" altLang="en-US" dirty="0" smtClean="0"/>
              <a:t>平安時代の蔵で見つけた貴重な地図です。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r>
              <a:rPr lang="ja-JP" altLang="en-US" dirty="0" smtClean="0"/>
              <a:t>蔵で見つけた、平安時代の貴重な地図です。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37</a:t>
            </a:fld>
            <a:endParaRPr kumimoji="1" lang="ja-JP" altLang="en-US"/>
          </a:p>
        </p:txBody>
      </p:sp>
      <p:sp>
        <p:nvSpPr>
          <p:cNvPr id="5" name="下矢印 4"/>
          <p:cNvSpPr/>
          <p:nvPr/>
        </p:nvSpPr>
        <p:spPr>
          <a:xfrm>
            <a:off x="3995936" y="3501008"/>
            <a:ext cx="79208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下矢印 5"/>
          <p:cNvSpPr/>
          <p:nvPr/>
        </p:nvSpPr>
        <p:spPr>
          <a:xfrm>
            <a:off x="3995936" y="5589240"/>
            <a:ext cx="79208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日本語（３）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 lnSpcReduction="10000"/>
          </a:bodyPr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逆茂木型の文章構造</a:t>
            </a:r>
            <a:r>
              <a:rPr kumimoji="1" lang="ja-JP" altLang="en-US" dirty="0" smtClean="0"/>
              <a:t>は理解しずらい。</a:t>
            </a:r>
            <a:endParaRPr kumimoji="1" lang="en-US" altLang="ja-JP" dirty="0" smtClean="0"/>
          </a:p>
          <a:p>
            <a:pPr lvl="4"/>
            <a:endParaRPr lang="en-US" altLang="ja-JP" dirty="0" smtClean="0"/>
          </a:p>
          <a:p>
            <a:pPr lvl="1"/>
            <a:r>
              <a:rPr kumimoji="1" lang="ja-JP" altLang="en-US" dirty="0" smtClean="0"/>
              <a:t>哺乳類は動物である。犬は哺乳類である。故に犬は動物である。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犬は哺乳類である。哺乳類は動物である。故に犬は動物である。</a:t>
            </a:r>
            <a:endParaRPr lang="en-US" altLang="ja-JP" dirty="0" smtClean="0"/>
          </a:p>
          <a:p>
            <a:pPr lvl="1"/>
            <a:endParaRPr kumimoji="1" lang="en-US" altLang="ja-JP" dirty="0" smtClean="0"/>
          </a:p>
          <a:p>
            <a:pPr lvl="1"/>
            <a:r>
              <a:rPr lang="ja-JP" altLang="en-US" dirty="0" smtClean="0"/>
              <a:t>コンビニの売上は地域の人口に影響されます。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・・・また、駅からの距離にも影響されます。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コンビニの売上に影響する２つの要因があります。ひとつは地域の人口であり、もう一つは駅からの距離です。まず、地域の人口について言うと</a:t>
            </a:r>
            <a:r>
              <a:rPr lang="ja-JP" altLang="en-US" dirty="0" smtClean="0"/>
              <a:t>、</a:t>
            </a:r>
            <a:r>
              <a:rPr lang="en-US" altLang="ja-JP" smtClean="0"/>
              <a:t/>
            </a:r>
            <a:br>
              <a:rPr lang="en-US" altLang="ja-JP" smtClean="0"/>
            </a:br>
            <a:r>
              <a:rPr lang="ja-JP" altLang="en-US" smtClean="0"/>
              <a:t>・</a:t>
            </a:r>
            <a:r>
              <a:rPr lang="ja-JP" altLang="en-US" dirty="0" smtClean="0"/>
              <a:t>・・次に、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38</a:t>
            </a:fld>
            <a:endParaRPr kumimoji="1" lang="ja-JP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日本語（４）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似ているが異なる言葉を使わない。同じ内容なら同じ言葉を使おう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体言止め</a:t>
            </a:r>
            <a:r>
              <a:rPr lang="ja-JP" altLang="en-US" dirty="0" smtClean="0"/>
              <a:t>は使わない。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悪い例：規則正しい生活を送るよう指導。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良い</a:t>
            </a:r>
            <a:r>
              <a:rPr lang="ja-JP" altLang="en-US" dirty="0" smtClean="0"/>
              <a:t>例：規則正しい生活を送るよう</a:t>
            </a:r>
            <a:r>
              <a:rPr lang="ja-JP" altLang="en-US" dirty="0" smtClean="0"/>
              <a:t>指導した。</a:t>
            </a:r>
            <a:endParaRPr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口語</a:t>
            </a:r>
            <a:r>
              <a:rPr lang="ja-JP" altLang="en-US" dirty="0" smtClean="0"/>
              <a:t>は使わない。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例：なので⇒従って</a:t>
            </a:r>
            <a:endParaRPr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39</a:t>
            </a:fld>
            <a:endParaRPr kumimoji="1" lang="ja-JP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その他（１）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引用</a:t>
            </a:r>
            <a:r>
              <a:rPr lang="ja-JP" altLang="en-US" dirty="0" smtClean="0"/>
              <a:t>したら必ず参考文献の番号を書くこと。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例：日本の人口は減っていると言われている（文献</a:t>
            </a:r>
            <a:r>
              <a:rPr lang="en-US" altLang="ja-JP" dirty="0" smtClean="0"/>
              <a:t>[1]</a:t>
            </a:r>
            <a:r>
              <a:rPr lang="ja-JP" altLang="en-US" dirty="0" smtClean="0"/>
              <a:t>）</a:t>
            </a:r>
            <a:r>
              <a:rPr lang="ja-JP" altLang="en-US" dirty="0" smtClean="0"/>
              <a:t>。⇒括弧の後に句点を入れること。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例：田中（文献</a:t>
            </a:r>
            <a:r>
              <a:rPr lang="en-US" altLang="ja-JP" dirty="0" smtClean="0"/>
              <a:t>[1]</a:t>
            </a:r>
            <a:r>
              <a:rPr lang="ja-JP" altLang="en-US" dirty="0" smtClean="0"/>
              <a:t>）によれば、人口は減っている。</a:t>
            </a:r>
            <a:endParaRPr lang="en-US" altLang="ja-JP" dirty="0" smtClean="0"/>
          </a:p>
          <a:p>
            <a:r>
              <a:rPr lang="ja-JP" altLang="en-US" dirty="0" smtClean="0"/>
              <a:t>他の文献から図表をそのままコピーすることは極力避けること。面倒でも入力し直すこと。引用したら必ず参考文献をタイトルに付けること。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40</a:t>
            </a:fld>
            <a:endParaRPr kumimoji="1" lang="ja-JP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提出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片面印刷</a:t>
            </a:r>
            <a:r>
              <a:rPr lang="ja-JP" altLang="en-US" dirty="0" smtClean="0"/>
              <a:t>のもの</a:t>
            </a:r>
            <a:r>
              <a:rPr lang="ja-JP" altLang="en-US" dirty="0" smtClean="0"/>
              <a:t>を２部準備すること。</a:t>
            </a:r>
            <a:endParaRPr lang="en-US" altLang="ja-JP" dirty="0" smtClean="0"/>
          </a:p>
          <a:p>
            <a:r>
              <a:rPr kumimoji="1" lang="ja-JP" altLang="en-US" dirty="0" smtClean="0"/>
              <a:t>その内の１部を、卒論提出時に持って行く。これは後ほど表紙に確認の印を押されて先生に返却される。それと合わせて、２部を製本に出す。出来上がりは、２月中旬</a:t>
            </a:r>
            <a:endParaRPr kumimoji="1" lang="en-US" altLang="ja-JP" dirty="0" smtClean="0"/>
          </a:p>
          <a:p>
            <a:r>
              <a:rPr lang="ja-JP" altLang="en-US" dirty="0" smtClean="0"/>
              <a:t>「前ゼミ長」はとりまとめて、ゼミ生分を提出のこと。</a:t>
            </a:r>
            <a:endParaRPr kumimoji="1" lang="en-US" altLang="ja-JP" dirty="0" smtClean="0"/>
          </a:p>
          <a:p>
            <a:r>
              <a:rPr lang="ja-JP" altLang="en-US" dirty="0" smtClean="0"/>
              <a:t>大半は、大学から補助があるが、</a:t>
            </a:r>
            <a:r>
              <a:rPr lang="ja-JP" altLang="en-US" dirty="0" smtClean="0">
                <a:solidFill>
                  <a:srgbClr val="FF0000"/>
                </a:solidFill>
              </a:rPr>
              <a:t>製本代が若干必要</a:t>
            </a:r>
            <a:r>
              <a:rPr lang="ja-JP" altLang="en-US" dirty="0" smtClean="0"/>
              <a:t>な</a:t>
            </a:r>
            <a:r>
              <a:rPr lang="ja-JP" altLang="en-US" dirty="0" smtClean="0"/>
              <a:t>場合がある</a:t>
            </a:r>
            <a:r>
              <a:rPr lang="ja-JP" altLang="en-US" dirty="0" smtClean="0"/>
              <a:t>。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F640F-165E-41BE-AB17-A2E7BF9BD32A}" type="slidenum">
              <a:rPr kumimoji="1" lang="ja-JP" altLang="en-US" smtClean="0"/>
              <a:pPr/>
              <a:t>41</a:t>
            </a:fld>
            <a:endParaRPr kumimoji="1"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luxe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デラックス</Template>
  <TotalTime>666</TotalTime>
  <Words>2491</Words>
  <Application>Microsoft Office PowerPoint</Application>
  <PresentationFormat>画面に合わせる (4:3)</PresentationFormat>
  <Paragraphs>399</Paragraphs>
  <Slides>41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41</vt:i4>
      </vt:variant>
    </vt:vector>
  </HeadingPairs>
  <TitlesOfParts>
    <vt:vector size="42" baseType="lpstr">
      <vt:lpstr>Deluxe</vt:lpstr>
      <vt:lpstr>卒業論文の進め方</vt:lpstr>
      <vt:lpstr>卒業論文の狙い</vt:lpstr>
      <vt:lpstr>卒論の日程</vt:lpstr>
      <vt:lpstr>卒論テーマプレゼン（１月）</vt:lpstr>
      <vt:lpstr>卒論テーマ実施計画発表（２月）</vt:lpstr>
      <vt:lpstr>企画提案に向けて</vt:lpstr>
      <vt:lpstr>整理した情報の全体像 （合宿を例にして）</vt:lpstr>
      <vt:lpstr>施策の評価</vt:lpstr>
      <vt:lpstr>提案の概要が決まったら</vt:lpstr>
      <vt:lpstr>卒業論文のテーマ選定（１）</vt:lpstr>
      <vt:lpstr>卒業論文のテーマ選定（２）</vt:lpstr>
      <vt:lpstr>卒業論文の分量と分担</vt:lpstr>
      <vt:lpstr>卒業論文の典型的構成（１）</vt:lpstr>
      <vt:lpstr>卒業論文の典型的構成（２）</vt:lpstr>
      <vt:lpstr>卒業論文の典型的構成（３）</vt:lpstr>
      <vt:lpstr>卒業論文の典型的構成（４）</vt:lpstr>
      <vt:lpstr>テーマ選定（１）</vt:lpstr>
      <vt:lpstr>テーマ選定（２）</vt:lpstr>
      <vt:lpstr>調査（１）</vt:lpstr>
      <vt:lpstr>調査（２）</vt:lpstr>
      <vt:lpstr>解決の考え方</vt:lpstr>
      <vt:lpstr>サービス・手法提案</vt:lpstr>
      <vt:lpstr>評価</vt:lpstr>
      <vt:lpstr>検討・執筆にあたって（１）</vt:lpstr>
      <vt:lpstr>検討・執筆にあたって（２）</vt:lpstr>
      <vt:lpstr>検討・執筆にあたって（３）</vt:lpstr>
      <vt:lpstr>検討・執筆にあたって（４）</vt:lpstr>
      <vt:lpstr>体裁（１）</vt:lpstr>
      <vt:lpstr>体裁（２）</vt:lpstr>
      <vt:lpstr>体裁（３）</vt:lpstr>
      <vt:lpstr>体裁（４）</vt:lpstr>
      <vt:lpstr>体裁（５）</vt:lpstr>
      <vt:lpstr>体裁（６）</vt:lpstr>
      <vt:lpstr>体裁（７）</vt:lpstr>
      <vt:lpstr>体裁（８）</vt:lpstr>
      <vt:lpstr>日本語（１）</vt:lpstr>
      <vt:lpstr>日本語（２）</vt:lpstr>
      <vt:lpstr>日本語（３）</vt:lpstr>
      <vt:lpstr>日本語（４）</vt:lpstr>
      <vt:lpstr>その他（１）</vt:lpstr>
      <vt:lpstr>提出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卒論の進め方</dc:title>
  <dc:creator>Jun Sekine</dc:creator>
  <cp:lastModifiedBy>Jun Sekine</cp:lastModifiedBy>
  <cp:revision>76</cp:revision>
  <dcterms:created xsi:type="dcterms:W3CDTF">2011-03-09T09:09:36Z</dcterms:created>
  <dcterms:modified xsi:type="dcterms:W3CDTF">2013-12-09T04:21:04Z</dcterms:modified>
</cp:coreProperties>
</file>